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notesSlides/notesSlide2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tags/tag143.xml" ContentType="application/vnd.openxmlformats-officedocument.presentationml.tags+xml"/>
  <Override PartName="/ppt/tags/tag144.xml" ContentType="application/vnd.openxmlformats-officedocument.presentationml.tags+xml"/>
  <Override PartName="/ppt/notesSlides/notesSlide3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3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38.xml" ContentType="application/vnd.openxmlformats-officedocument.presentationml.notesSlide+xml"/>
  <Override PartName="/ppt/tags/tag149.xml" ContentType="application/vnd.openxmlformats-officedocument.presentationml.tags+xml"/>
  <Override PartName="/ppt/notesSlides/notesSlide39.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34.xml" ContentType="application/inkml+xml"/>
  <Override PartName="/ppt/ink/ink35.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50.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51.xml" ContentType="application/vnd.openxmlformats-officedocument.presentationml.notesSlide+xml"/>
  <Override PartName="/ppt/tags/tag21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63.xml" ContentType="application/vnd.openxmlformats-officedocument.presentationml.notesSlide+xml"/>
  <Override PartName="/ppt/ink/ink48.xml" ContentType="application/inkml+xml"/>
  <Override PartName="/ppt/tags/tag273.xml" ContentType="application/vnd.openxmlformats-officedocument.presentationml.tags+xml"/>
  <Override PartName="/ppt/tags/tag274.xml" ContentType="application/vnd.openxmlformats-officedocument.presentationml.tags+xml"/>
  <Override PartName="/ppt/notesSlides/notesSlide6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notesSlides/notesSlide65.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notesSlides/notesSlide66.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67.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notesSlides/notesSlide68.xml" ContentType="application/vnd.openxmlformats-officedocument.presentationml.notesSlide+xml"/>
  <Override PartName="/ppt/tags/tag28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49.xml" ContentType="application/inkml+xml"/>
  <Override PartName="/ppt/ink/ink50.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81.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82.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notesSlides/notesSlide83.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notesSlides/notesSlide84.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notesSlides/notesSlide85.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notesSlides/notesSlide86.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notesSlides/notesSlide87.xml" ContentType="application/vnd.openxmlformats-officedocument.presentationml.notesSlide+xml"/>
  <Override PartName="/ppt/tags/tag354.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355.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94"/>
  </p:notesMasterIdLst>
  <p:handoutMasterIdLst>
    <p:handoutMasterId r:id="rId95"/>
  </p:handoutMasterIdLst>
  <p:sldIdLst>
    <p:sldId id="1128" r:id="rId3"/>
    <p:sldId id="1181" r:id="rId4"/>
    <p:sldId id="257" r:id="rId5"/>
    <p:sldId id="1378" r:id="rId6"/>
    <p:sldId id="835" r:id="rId7"/>
    <p:sldId id="707" r:id="rId8"/>
    <p:sldId id="1073" r:id="rId9"/>
    <p:sldId id="1448" r:id="rId10"/>
    <p:sldId id="1382" r:id="rId11"/>
    <p:sldId id="1449" r:id="rId12"/>
    <p:sldId id="1487" r:id="rId13"/>
    <p:sldId id="1488" r:id="rId14"/>
    <p:sldId id="1489" r:id="rId15"/>
    <p:sldId id="1490" r:id="rId16"/>
    <p:sldId id="1491" r:id="rId17"/>
    <p:sldId id="1492" r:id="rId18"/>
    <p:sldId id="1494" r:id="rId19"/>
    <p:sldId id="1493" r:id="rId20"/>
    <p:sldId id="914" r:id="rId21"/>
    <p:sldId id="1447" r:id="rId22"/>
    <p:sldId id="926" r:id="rId23"/>
    <p:sldId id="560" r:id="rId24"/>
    <p:sldId id="930" r:id="rId25"/>
    <p:sldId id="1374" r:id="rId26"/>
    <p:sldId id="935" r:id="rId27"/>
    <p:sldId id="936" r:id="rId28"/>
    <p:sldId id="1386" r:id="rId29"/>
    <p:sldId id="1387" r:id="rId30"/>
    <p:sldId id="1450" r:id="rId31"/>
    <p:sldId id="1495" r:id="rId32"/>
    <p:sldId id="1501" r:id="rId33"/>
    <p:sldId id="1496" r:id="rId34"/>
    <p:sldId id="1497" r:id="rId35"/>
    <p:sldId id="1498" r:id="rId36"/>
    <p:sldId id="1499" r:id="rId37"/>
    <p:sldId id="947" r:id="rId38"/>
    <p:sldId id="948" r:id="rId39"/>
    <p:sldId id="1405" r:id="rId40"/>
    <p:sldId id="958" r:id="rId41"/>
    <p:sldId id="1417" r:id="rId42"/>
    <p:sldId id="972" r:id="rId43"/>
    <p:sldId id="1375" r:id="rId44"/>
    <p:sldId id="1453" r:id="rId45"/>
    <p:sldId id="976" r:id="rId46"/>
    <p:sldId id="1454" r:id="rId47"/>
    <p:sldId id="1502" r:id="rId48"/>
    <p:sldId id="1403" r:id="rId49"/>
    <p:sldId id="1455" r:id="rId50"/>
    <p:sldId id="1418" r:id="rId51"/>
    <p:sldId id="979" r:id="rId52"/>
    <p:sldId id="1412" r:id="rId53"/>
    <p:sldId id="1179" r:id="rId54"/>
    <p:sldId id="1031" r:id="rId55"/>
    <p:sldId id="1007" r:id="rId56"/>
    <p:sldId id="1376" r:id="rId57"/>
    <p:sldId id="1458" r:id="rId58"/>
    <p:sldId id="1459" r:id="rId59"/>
    <p:sldId id="1503" r:id="rId60"/>
    <p:sldId id="1504" r:id="rId61"/>
    <p:sldId id="1505" r:id="rId62"/>
    <p:sldId id="1011" r:id="rId63"/>
    <p:sldId id="1390" r:id="rId64"/>
    <p:sldId id="1461" r:id="rId65"/>
    <p:sldId id="1017" r:id="rId66"/>
    <p:sldId id="1467" r:id="rId67"/>
    <p:sldId id="1414" r:id="rId68"/>
    <p:sldId id="1469" r:id="rId69"/>
    <p:sldId id="1471" r:id="rId70"/>
    <p:sldId id="1032" r:id="rId71"/>
    <p:sldId id="1180" r:id="rId72"/>
    <p:sldId id="1034" r:id="rId73"/>
    <p:sldId id="1377" r:id="rId74"/>
    <p:sldId id="1473" r:id="rId75"/>
    <p:sldId id="1038" r:id="rId76"/>
    <p:sldId id="1474" r:id="rId77"/>
    <p:sldId id="1482" r:id="rId78"/>
    <p:sldId id="1483" r:id="rId79"/>
    <p:sldId id="1484" r:id="rId80"/>
    <p:sldId id="1485" r:id="rId81"/>
    <p:sldId id="1486" r:id="rId82"/>
    <p:sldId id="1049" r:id="rId83"/>
    <p:sldId id="1475" r:id="rId84"/>
    <p:sldId id="1476" r:id="rId85"/>
    <p:sldId id="1477" r:id="rId86"/>
    <p:sldId id="1478" r:id="rId87"/>
    <p:sldId id="1479" r:id="rId88"/>
    <p:sldId id="1480" r:id="rId89"/>
    <p:sldId id="1061" r:id="rId90"/>
    <p:sldId id="1062" r:id="rId91"/>
    <p:sldId id="1379" r:id="rId92"/>
    <p:sldId id="296" r:id="rId93"/>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00000"/>
    <a:srgbClr val="044875"/>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1" autoAdjust="0"/>
    <p:restoredTop sz="88043" autoAdjust="0"/>
  </p:normalViewPr>
  <p:slideViewPr>
    <p:cSldViewPr showGuides="1">
      <p:cViewPr varScale="1">
        <p:scale>
          <a:sx n="97" d="100"/>
          <a:sy n="97" d="100"/>
        </p:scale>
        <p:origin x="500" y="64"/>
      </p:cViewPr>
      <p:guideLst>
        <p:guide orient="horz" pos="2640"/>
        <p:guide pos="3840"/>
      </p:guideLst>
    </p:cSldViewPr>
  </p:slideViewPr>
  <p:notesTextViewPr>
    <p:cViewPr>
      <p:scale>
        <a:sx n="150" d="100"/>
        <a:sy n="150"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2025/12/1</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9T14:14:55.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92,'13'-1,"1"-1,0-1,0 0,-1-1,18-6,1-1,23-4,65-9,-106 22,27-5,82-3,1021 11,-1128 0,-1 1,1 1,-1 0,0 1,0 0,22 11,15 4,-35-14,-6-1,0 0,1-1,-1-1,20 2,30 5,-45-5,0-2,18 2,79-6,48 4,-133 1,39 11,20 3,-71-15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1,'6'0,"0"1,0 0,0 0,10 4,17 2,31 3,-37-5,51 2,540-8,-601 2,1 1,22 4,-21-2,33 2,-40-5,1 1,23 6,-36-8,13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48.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1,'732'0,"-718"1,0 0,23 6,-21-4,-1 0,16 0,79-3,-95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50.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0,'25'1,"0"2,-1 0,45 12,-48-10,-1-2,1 0,0-2,27 0,26 1,-24 7,-37-6,0 0,20 0,54 6,10 0,-78-8,37 8,14 0,-54-9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13.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0,'15'1,"0"1,23 5,20 2,-18-8,-8 0,45 8,-30-4,-1-1,86-5,-46 0,3331 1,-3401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19.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1,'1872'0,"-1723"9,-4 1,2110-9,-1065-3,-899 2,-275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4:52.3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1,'440'0,"-423"1,1 0,22 6,-21-3,33 2,23-7,32 2,-58 8,-36-6,1-1,20 2,425-2,-224-4,4006 2,-4226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8:26.1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1,'41'2,"0"3,79 18,-29-5,-12-6,95 1,80-12,-122-3,-118 3,-1 1,26 5,-24-4,-1 0,19 1,195-4,-108-1,-101 2,1 1,25 6,-1 0,84 11,-74-11,-29-4,42 2,-50-6,17 0,-1 1,50 8,-45-4,9 2,-35-4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8:31.2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0,'567'0,"-551"0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8:47.4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1,'67'3,"118"22,-89-10,-4-1,-2 1,168 4,-213-20,73 2,-69 8,-36-5,1-2,20 2,79 5,30 0,-16-10,-111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9T14:12:13.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93,'17'-1,"1"0,23-6,-22 3,33-2,29 6,-29 0,87-11,-75 5,1 2,78 5,-39 1,16 0,130-4,-168-7,39 0,-74 8,65-9,-42 3,136 5,-103 4,1135-2,-1217-1,41-8,-40 5,37-2,-43 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9:20.9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42,'0'-1,"1"0,-1 0,0 0,1 0,-1 0,1 1,-1-1,1 0,-1 0,1 1,0-1,-1 0,1 1,0-1,-1 1,1-1,0 1,0-1,0 1,0-1,1 1,21-9,-22 9,28-6,0 1,1 2,-1 0,1 2,40 4,4-1,328-2,-380 1,38 7,-37-4,36 2,-41-6,-2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9:22.7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21,'31'1,"246"-13,-170 4,144 7,-114 3,-24-2,-98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9:24.7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0,'4'0,"3"0,4 0,3 0,3 0,1 0,1 0,0 0,0 0,0 0,-1 0,1 0,0 0,-1 0,0 0,0 0,1 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3:59:26.7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1,'823'0,"-807"0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7:34:44.8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40,'469'10,"597"-1,-645-11,-332 4,96-4,69-31,-77 29,50-6,-126 2,142 6,-111 4,233-2,-349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7:43:38.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1,'1863'0,"-1729"9,-10 1,89-2,49 1,1028-10,-698 2,-576-1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7:43:53.5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7:43:56.18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57,'0'-1,"1"0,-1 0,1-1,-1 1,1 0,-1 0,1 0,0 0,0 0,-1 0,1 0,0 0,0 0,0 0,0 0,0 0,0 1,1-1,-1 0,0 1,0-1,2 0,28-9,48-1,-30 6,24-2,133 6,-97 2,274-1,-367 1,-1 1,24 5,19 2,15 0,-47-5,40 1,-42-5,-1 0,-1 0,0 2,40 7,-32-4,1-1,-1-2,1-1,38-4,3 1,-22 2,282 12,-205-7,-29-2,-34 5,-41-4,36 1,-25-5,34 1,72 9,-53-3,141-5,-109-4,1056 2,-1022 10,3 0,-108-10,74 9,-55-2,137-5,-100-4,516 2,-604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17.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1,'6616'0,"-6600"0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28.0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0,'96'8,"-40"-2,422 17,266 5,42-1,-274-17,206-2,-443-9,919 1,-1031 9,-13 1,-72-10,174 11,-6 14,-177-16,25 0,12 1,18 0,-84-10,68 10,-48-4,0-2,74-6,-42 1,1862 1,-1939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9T14:12:15.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1 148,'31'-3,"1"0,0-2,-1-2,0-1,34-13,-24 8,85-17,80 2,216-1,999 28,-624 3,-781-2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29.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21,'0'-1,"1"0,0 0,0 0,-1 1,1-1,0 0,0 1,0-1,-1 0,1 1,0 0,0-1,0 1,0-1,0 1,0 0,0 0,0-1,0 1,0 0,0 0,2 0,0 0,61-7,127 5,-104 3,2080 0,-1767 26,-28 1,534-27,-421-3,1874 2,-2342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35.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0,'66'0,"532"15,-123 5,61 6,-87 5,-249-13,-130-10,66 2,2725-10,-2845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36.0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38,'1294'0,"-863"-19,-41 1,88 18,-200 1,-261-1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15:03:4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1,'2923'0,"-2765"10,-6-1,1886-8,-948-3,-1042 5,-1 2,54 12,-24-3,-22-6,90 1,-127-9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23:28:11.8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0,'93'0,"-24"1,203 1,214 5,668 3,-482-11,-557 9,-15 1,11-8,126 10,-143-4,146-5,-112-4,4724 2,-4832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23:28:24.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1,'4314'0,"-4298"0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05:23:30.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2,'322'-2,"361"5,-208 22,-48-1,780-17,-691-9,-321 1,216 2,-242 8,53 0,-155-9,246 11,-209-4,115-6,-103-2,-95 2,-1 1,21 4,-19-2,33 2,540-5,-289-2,-233 1,-56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05:23:31.3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0,'2744'0,"-2550"10,5 0,138-11,-317 2,-1 1,21 4,-19-2,35 2,337-7,-357 5,-21-1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05:23:41.9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93,'0'-1,"1"0,-1 1,0-1,0 1,1-1,-1 0,1 1,-1-1,0 1,1-1,-1 1,1-1,-1 1,1-1,-1 1,1 0,-1-1,1 1,0-1,-1 1,1 0,0 0,-1 0,2-1,21-5,-15 5,36-8,0 3,1 2,0 2,60 4,69-4,679-15,-578 19,986-2,-1133-9,-11 0,548 8,-321 2,-221-10,-1-1,1411 11,-1518-1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12:43:48.0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1,'1523'0,"-1370"9,4 1,1994-11,-2012 10,-5 1,-19-12,93 3,-137 8,-44-4,40 0,24 4,-5-1,319-7,-195-2,-194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4:06.7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1,'73'0,"372"11,-148 11,-140-4,-31-3,-54-4,1-3,110-2,-166-5,1 1,23 5,-21-4,32 3,-6-5,119 9,-84-3,146-5,-110-4,671 2,-772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8T12:43:50.5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 0,'5632'0'0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12:53:12.1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1,'39'0,"7"0,0 1,62 10,39 8,-103-14,0-1,81-5,-47 0,782 1,-836-1,40-8,-39 5,33-1,583 3,-311 4,-133-2,-176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8T12:53:19.3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 0,'2559'-55'0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12:53:22.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1,'12'0,"-2"2,1-1,14 5,26 3,62-9,14 1,-66 7,-38-4,39 2,827-6,-407-1,-465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23:40:41.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1,'35'0,"651"11,-164-6,-75-3,-96 27,-63-2,144 9,-246-19,66 3,-203-20,189 10,148-2,-237-9,5812 1,-5829-9,-8 0,523 8,-312 2,-319-1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23:40:43.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56,'237'-11,"187"2,-262 11,-55-1,117-3,-126-6,59-2,1558 11,-1701-2,0 0,26-7,-25 5,0 0,17 0,-17 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23:40:45.2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1,'5081'0,"-5066"0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8T23:40:50.67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19,'3418'0,"-3408"0,0-1,0-1,15-4,12-1,-23 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9T06:32:48.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76,'3179'0,"-3046"-10,-13 0,51-1,-90 3,-8 2,110-5,-26 13,187-4,-229-7,38 0,889 7,-506 4,743-2,-1264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3:36:14.7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0,'58'1,"68"10,7 4,176-3,-217-13,135 3,-71 17,-34-2,239 4,2201-23,-1333 4,-1214-2,388 11,-104 8,-79-10,14 1,10 10,167-12,-249-10,1530 2,-1670 1,43 8,-42-5,41 3,1647-7,-807-1,221 1,-1107 1,1 1,23 5,-23-3,36 2,176 13,41 0,-88-20,-167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8:31:49.6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0,'4'0,"3"0,4 0,3 0,3 0,1 0,-2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3:36:17.2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0,'4927'0,"-4909"0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4:21:01.3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1,'613'0,"-552"3,78 13,43 4,317-20,-235-1,-243 2,41 7,10 2,37-1,11 1,5 0,10 0,55 9,-9 0,241-19,48 1,-314 10,-75-4,7 0,105 6,-140-13,277 11,109-2,-274-11,91 14,-60 7,-95-11,29 3,-63-5,128-4,-97-3,160 12,-79-2,11 2,-81-3,138-7,-113-2,1372 1,-1269-10,15-1,-233 12,-3-1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4:29:54.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2,'61'-1,"-6"0,96 10,-53 1,175-6,-160-5,69-1,243 4,-75 21,-159-8,-95-7,108 3,959-11,-1132 1,0 2,46 11,-40-6,45 3,148-9,-125-4,-89 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4:29:57.2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1,'2484'0,"-2468"0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4:29:59.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39,'4463'0,"-4308"-10,-21 0,-48 1,-59 5,37-1,336 5,-383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8:31:53.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38,'1609'0,"-1592"-1,1-1,22-5,-21 4,33-3,321 5,-180 2,-178-2,-1 0,23-6,-21 4,29-3,-30 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8:31:56.0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20,'152'1,"163"-3,-170-7,70-1,677 12,-473-3,-403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27.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21,'1'-1,"-1"0,1 0,0 0,-1 1,1-1,0 0,0 0,0 1,-1-1,1 1,0-1,0 1,0-1,0 1,0 0,0-1,0 1,0 0,0 0,0 0,0 0,0 0,2 0,0-1,60-5,117 3,-102 4,2556 0,-2612 0,40 8,-38-5,30 1,440-4,-240-2,515 1,-753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6T06:23:31.4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0,'2449'0,"-2298"9,-24 0,139 9,24 1,-145-10,11 1,10 1,-84-3,-8-1,52 3,-11-1,-2 1,-91-9,37 7,-37-4,38 1,342-5,-387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D654F-A6AE-126F-EFA2-B9BE7C4262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FCBCF6-9D60-0CD5-A40E-C1F4EC36629A}"/>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6246244-3309-551B-4450-7B74ADE47B6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为了保证后续的设计控制器的量存在性，需要对此量子系统的有界且实数性质进行分析。首先引出耗散性的概念，它是一个为后续证明有界实数的桥梁。量子系统的耗散性</a:t>
            </a:r>
            <a:r>
              <a:rPr lang="zh-CN" altLang="en-US" sz="1600" b="0" i="0" kern="1200">
                <a:solidFill>
                  <a:schemeClr val="tx1"/>
                </a:solidFill>
                <a:effectLst/>
                <a:latin typeface="微软雅黑" panose="020B0503020204020204" charset="-122"/>
                <a:ea typeface="微软雅黑" panose="020B0503020204020204" charset="-122"/>
                <a:cs typeface="+mn-cs"/>
              </a:rPr>
              <a:t>是一个刻画系统</a:t>
            </a:r>
            <a:r>
              <a:rPr lang="zh-CN" altLang="en-US" sz="1600" b="1" i="0" kern="1200">
                <a:solidFill>
                  <a:schemeClr val="tx1"/>
                </a:solidFill>
                <a:effectLst/>
                <a:latin typeface="微软雅黑" panose="020B0503020204020204" charset="-122"/>
                <a:ea typeface="微软雅黑" panose="020B0503020204020204" charset="-122"/>
                <a:cs typeface="+mn-cs"/>
              </a:rPr>
              <a:t>能量交换与损耗</a:t>
            </a:r>
            <a:r>
              <a:rPr lang="zh-CN" altLang="en-US" sz="1600" b="0" i="0" kern="1200">
                <a:solidFill>
                  <a:schemeClr val="tx1"/>
                </a:solidFill>
                <a:effectLst/>
                <a:latin typeface="微软雅黑" panose="020B0503020204020204" charset="-122"/>
                <a:ea typeface="微软雅黑" panose="020B0503020204020204" charset="-122"/>
                <a:cs typeface="+mn-cs"/>
              </a:rPr>
              <a:t>的数学概念。在描述系统与外部环境相互作用时的</a:t>
            </a:r>
            <a:r>
              <a:rPr lang="zh-CN" altLang="en-US" sz="1600" b="1" i="0" kern="1200">
                <a:solidFill>
                  <a:schemeClr val="tx1"/>
                </a:solidFill>
                <a:effectLst/>
                <a:latin typeface="微软雅黑" panose="020B0503020204020204" charset="-122"/>
                <a:ea typeface="微软雅黑" panose="020B0503020204020204" charset="-122"/>
                <a:cs typeface="+mn-cs"/>
              </a:rPr>
              <a:t>广义能量平衡</a:t>
            </a:r>
            <a:r>
              <a:rPr lang="zh-CN" altLang="en-US" sz="1600" b="0" i="0" kern="1200">
                <a:solidFill>
                  <a:schemeClr val="tx1"/>
                </a:solidFill>
                <a:effectLst/>
                <a:latin typeface="微软雅黑" panose="020B0503020204020204" charset="-122"/>
                <a:ea typeface="微软雅黑" panose="020B0503020204020204" charset="-122"/>
                <a:cs typeface="+mn-cs"/>
              </a:rPr>
              <a:t>关系。在本方法中，作者给了耗散性定义，指存储函数和供给率可以达到稳定的交换。说明了一个量子系统在与外部进行交换时，内部能量依然是稳定的。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CB251CA-8D3E-8AD0-D212-B9E814DBD530}"/>
              </a:ext>
            </a:extLst>
          </p:cNvPr>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226476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CAC58-E6D9-DE8B-AB4D-0AFE5084A5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ACEF64-6845-5D93-E669-605E98D7614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5F8901D-647E-EB5F-B0BA-11ACA3668FE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之后说明系统的耗散性和有界实数性质的关系，具体如定义</a:t>
            </a:r>
            <a:r>
              <a:rPr lang="en-US" altLang="zh-CN" sz="1600" kern="1200">
                <a:solidFill>
                  <a:schemeClr val="tx1"/>
                </a:solidFill>
                <a:effectLst/>
                <a:latin typeface="微软雅黑" panose="020B0503020204020204" charset="-122"/>
                <a:ea typeface="微软雅黑" panose="020B0503020204020204" charset="-122"/>
                <a:cs typeface="+mn-cs"/>
              </a:rPr>
              <a:t>3</a:t>
            </a:r>
            <a:r>
              <a:rPr lang="zh-CN" altLang="en-US" sz="1600" kern="120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8259945-70D0-2FEE-0D2C-5898C0C5600F}"/>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113765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F3E07-4824-E352-143B-5A2486522B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62F763-B64D-D3EC-9F18-21C7C6A9D0A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B8B79C6-0A46-18F9-90BA-466D4BE4C71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量子系统的耗散性</a:t>
            </a:r>
            <a:r>
              <a:rPr lang="zh-CN" altLang="en-US" sz="1600" b="0" i="0" kern="1200">
                <a:solidFill>
                  <a:schemeClr val="tx1"/>
                </a:solidFill>
                <a:effectLst/>
                <a:latin typeface="微软雅黑" panose="020B0503020204020204" charset="-122"/>
                <a:ea typeface="微软雅黑" panose="020B0503020204020204" charset="-122"/>
                <a:cs typeface="+mn-cs"/>
              </a:rPr>
              <a:t>是一个刻画系统</a:t>
            </a:r>
            <a:r>
              <a:rPr lang="zh-CN" altLang="en-US" sz="1600" b="1" i="0" kern="1200">
                <a:solidFill>
                  <a:schemeClr val="tx1"/>
                </a:solidFill>
                <a:effectLst/>
                <a:latin typeface="微软雅黑" panose="020B0503020204020204" charset="-122"/>
                <a:ea typeface="微软雅黑" panose="020B0503020204020204" charset="-122"/>
                <a:cs typeface="+mn-cs"/>
              </a:rPr>
              <a:t>能量交换与损耗</a:t>
            </a:r>
            <a:r>
              <a:rPr lang="zh-CN" altLang="en-US" sz="1600" b="0" i="0" kern="1200">
                <a:solidFill>
                  <a:schemeClr val="tx1"/>
                </a:solidFill>
                <a:effectLst/>
                <a:latin typeface="微软雅黑" panose="020B0503020204020204" charset="-122"/>
                <a:ea typeface="微软雅黑" panose="020B0503020204020204" charset="-122"/>
                <a:cs typeface="+mn-cs"/>
              </a:rPr>
              <a:t>的数学概念。在描述系统与外部环境相互作用时的</a:t>
            </a:r>
            <a:r>
              <a:rPr lang="zh-CN" altLang="en-US" sz="1600" b="1" i="0" kern="1200">
                <a:solidFill>
                  <a:schemeClr val="tx1"/>
                </a:solidFill>
                <a:effectLst/>
                <a:latin typeface="微软雅黑" panose="020B0503020204020204" charset="-122"/>
                <a:ea typeface="微软雅黑" panose="020B0503020204020204" charset="-122"/>
                <a:cs typeface="+mn-cs"/>
              </a:rPr>
              <a:t>广义能量平衡</a:t>
            </a:r>
            <a:r>
              <a:rPr lang="zh-CN" altLang="en-US" sz="1600" b="0" i="0" kern="1200">
                <a:solidFill>
                  <a:schemeClr val="tx1"/>
                </a:solidFill>
                <a:effectLst/>
                <a:latin typeface="微软雅黑" panose="020B0503020204020204" charset="-122"/>
                <a:ea typeface="微软雅黑" panose="020B0503020204020204" charset="-122"/>
                <a:cs typeface="+mn-cs"/>
              </a:rPr>
              <a:t>关系。在本方法中，作者给了耗散性定义，指存储函数和供给率可以达到稳定的交换。说明了一个量子系统在与外部进行交换时，内部能量依然是稳定的。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45B75B3-DE77-9070-15CA-2F3B6C130D9E}"/>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100623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37628-B750-0223-E27C-C110CB175E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8D0D6F-BE56-14E9-DFF7-AB6294979414}"/>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A4137A35-F3ED-4163-D972-EC1E6FF5DDE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为了建立具有不确定性的量子系统与无不确定性的标度系统之间的关系，建立如下两个引理。</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B7CC00B-2C68-74E6-3C4B-12096EF11BD0}"/>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3429900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EE56-0C41-85D0-A85E-D8DE7491FA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DC0FB8-0C89-C428-AFA8-298BD405B9C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A9FCE652-7781-0C58-A597-6DA42F1A66F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0" i="0" kern="1200">
                <a:solidFill>
                  <a:schemeClr val="tx1"/>
                </a:solidFill>
                <a:effectLst/>
                <a:latin typeface="微软雅黑" panose="020B0503020204020204" charset="-122"/>
                <a:ea typeface="微软雅黑" panose="020B0503020204020204" charset="-122"/>
                <a:cs typeface="+mn-cs"/>
              </a:rPr>
              <a:t>控制器内部变量的演化必须保持</a:t>
            </a:r>
            <a:r>
              <a:rPr lang="zh-CN" altLang="en-US" sz="1600" b="1" i="0" kern="1200">
                <a:solidFill>
                  <a:schemeClr val="tx1"/>
                </a:solidFill>
                <a:effectLst/>
                <a:latin typeface="微软雅黑" panose="020B0503020204020204" charset="-122"/>
                <a:ea typeface="微软雅黑" panose="020B0503020204020204" charset="-122"/>
                <a:cs typeface="+mn-cs"/>
              </a:rPr>
              <a:t>规范对易关系</a:t>
            </a:r>
            <a:r>
              <a:rPr lang="zh-CN" altLang="en-US" sz="1600" b="0" i="0" kern="1200">
                <a:solidFill>
                  <a:schemeClr val="tx1"/>
                </a:solidFill>
                <a:effectLst/>
                <a:latin typeface="微软雅黑" panose="020B0503020204020204" charset="-122"/>
                <a:ea typeface="微软雅黑" panose="020B0503020204020204" charset="-122"/>
                <a:cs typeface="+mn-cs"/>
              </a:rPr>
              <a:t>不变。这等价于量子谐振腔中能量守恒与海森堡不确定性原理的联合要求</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控制器自身的动态不能</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创造</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或</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破坏</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量子噪声的基本对易结构，否则将违反量子力学公理。控制器输出场 </a:t>
            </a:r>
            <a:r>
              <a:rPr lang="en-US" altLang="zh-CN" sz="1600" b="0" i="1" kern="1200">
                <a:solidFill>
                  <a:schemeClr val="tx1"/>
                </a:solidFill>
                <a:effectLst/>
                <a:latin typeface="微软雅黑" panose="020B0503020204020204" charset="-122"/>
                <a:ea typeface="微软雅黑" panose="020B0503020204020204" charset="-122"/>
                <a:cs typeface="+mn-cs"/>
              </a:rPr>
              <a:t>dB</a:t>
            </a:r>
            <a:r>
              <a:rPr lang="en-US" altLang="zh-CN" sz="1600" b="0" i="0" kern="1200">
                <a:solidFill>
                  <a:schemeClr val="tx1"/>
                </a:solidFill>
                <a:effectLst/>
                <a:latin typeface="微软雅黑" panose="020B0503020204020204" charset="-122"/>
                <a:ea typeface="微软雅黑" panose="020B0503020204020204" charset="-122"/>
                <a:cs typeface="+mn-cs"/>
              </a:rPr>
              <a:t>~</a:t>
            </a:r>
            <a:r>
              <a:rPr lang="en-US" altLang="zh-CN" sz="1600" b="0" i="1" kern="1200">
                <a:solidFill>
                  <a:schemeClr val="tx1"/>
                </a:solidFill>
                <a:effectLst/>
                <a:latin typeface="微软雅黑" panose="020B0503020204020204" charset="-122"/>
                <a:ea typeface="微软雅黑" panose="020B0503020204020204" charset="-122"/>
                <a:cs typeface="+mn-cs"/>
              </a:rPr>
              <a:t>u</a:t>
            </a:r>
            <a:r>
              <a:rPr lang="zh-CN" altLang="en-US" sz="1600" b="0" i="0" kern="1200">
                <a:solidFill>
                  <a:schemeClr val="tx1"/>
                </a:solidFill>
                <a:effectLst/>
                <a:latin typeface="微软雅黑" panose="020B0503020204020204" charset="-122"/>
                <a:ea typeface="微软雅黑" panose="020B0503020204020204" charset="-122"/>
                <a:cs typeface="+mn-cs"/>
              </a:rPr>
              <a:t>​ 与其处理的真空噪声场 </a:t>
            </a:r>
            <a:r>
              <a:rPr lang="en-US" altLang="zh-CN" sz="1600" b="0" i="1" kern="1200">
                <a:solidFill>
                  <a:schemeClr val="tx1"/>
                </a:solidFill>
                <a:effectLst/>
                <a:latin typeface="微软雅黑" panose="020B0503020204020204" charset="-122"/>
                <a:ea typeface="微软雅黑" panose="020B0503020204020204" charset="-122"/>
                <a:cs typeface="+mn-cs"/>
              </a:rPr>
              <a:t>dB</a:t>
            </a:r>
            <a:r>
              <a:rPr lang="en-US" altLang="zh-CN" sz="1600" b="0" i="0" kern="1200">
                <a:solidFill>
                  <a:schemeClr val="tx1"/>
                </a:solidFill>
                <a:effectLst/>
                <a:latin typeface="微软雅黑" panose="020B0503020204020204" charset="-122"/>
                <a:ea typeface="微软雅黑" panose="020B0503020204020204" charset="-122"/>
                <a:cs typeface="+mn-cs"/>
              </a:rPr>
              <a:t>~</a:t>
            </a:r>
            <a:r>
              <a:rPr lang="en-US" altLang="zh-CN" sz="1600" b="0" i="1" kern="1200">
                <a:solidFill>
                  <a:schemeClr val="tx1"/>
                </a:solidFill>
                <a:effectLst/>
                <a:latin typeface="微软雅黑" panose="020B0503020204020204" charset="-122"/>
                <a:ea typeface="微软雅黑" panose="020B0503020204020204" charset="-122"/>
                <a:cs typeface="+mn-cs"/>
              </a:rPr>
              <a:t>k</a:t>
            </a:r>
            <a:r>
              <a:rPr lang="en-US" altLang="zh-CN" sz="1600" b="0" i="0" kern="1200">
                <a:solidFill>
                  <a:schemeClr val="tx1"/>
                </a:solidFill>
                <a:effectLst/>
                <a:latin typeface="微软雅黑" panose="020B0503020204020204" charset="-122"/>
                <a:ea typeface="微软雅黑" panose="020B0503020204020204" charset="-122"/>
                <a:cs typeface="+mn-cs"/>
              </a:rPr>
              <a:t>1​</a:t>
            </a:r>
            <a:r>
              <a:rPr lang="zh-CN" altLang="en-US" sz="1600" b="0" i="0" kern="1200">
                <a:solidFill>
                  <a:schemeClr val="tx1"/>
                </a:solidFill>
                <a:effectLst/>
                <a:latin typeface="微软雅黑" panose="020B0503020204020204" charset="-122"/>
                <a:ea typeface="微软雅黑" panose="020B0503020204020204" charset="-122"/>
                <a:cs typeface="+mn-cs"/>
              </a:rPr>
              <a:t> 必须满足特定的</a:t>
            </a:r>
            <a:r>
              <a:rPr lang="zh-CN" altLang="en-US" sz="1600" b="1" i="0" kern="1200">
                <a:solidFill>
                  <a:schemeClr val="tx1"/>
                </a:solidFill>
                <a:effectLst/>
                <a:latin typeface="微软雅黑" panose="020B0503020204020204" charset="-122"/>
                <a:ea typeface="微软雅黑" panose="020B0503020204020204" charset="-122"/>
                <a:cs typeface="+mn-cs"/>
              </a:rPr>
              <a:t>相位</a:t>
            </a:r>
            <a:r>
              <a:rPr lang="en-US" altLang="zh-CN" sz="1600" b="1" i="0" kern="1200">
                <a:solidFill>
                  <a:schemeClr val="tx1"/>
                </a:solidFill>
                <a:effectLst/>
                <a:latin typeface="微软雅黑" panose="020B0503020204020204" charset="-122"/>
                <a:ea typeface="微软雅黑" panose="020B0503020204020204" charset="-122"/>
                <a:cs typeface="+mn-cs"/>
              </a:rPr>
              <a:t>-</a:t>
            </a:r>
            <a:r>
              <a:rPr lang="zh-CN" altLang="en-US" sz="1600" b="1" i="0" kern="1200">
                <a:solidFill>
                  <a:schemeClr val="tx1"/>
                </a:solidFill>
                <a:effectLst/>
                <a:latin typeface="微软雅黑" panose="020B0503020204020204" charset="-122"/>
                <a:ea typeface="微软雅黑" panose="020B0503020204020204" charset="-122"/>
                <a:cs typeface="+mn-cs"/>
              </a:rPr>
              <a:t>幅度耦合关系</a:t>
            </a:r>
            <a:r>
              <a:rPr lang="zh-CN" altLang="en-US" sz="1600" b="0" i="0" kern="1200">
                <a:solidFill>
                  <a:schemeClr val="tx1"/>
                </a:solidFill>
                <a:effectLst/>
                <a:latin typeface="微软雅黑" panose="020B0503020204020204" charset="-122"/>
                <a:ea typeface="微软雅黑" panose="020B0503020204020204" charset="-122"/>
                <a:cs typeface="+mn-cs"/>
              </a:rPr>
              <a:t>。这对应光学分束器的</a:t>
            </a:r>
            <a:r>
              <a:rPr lang="zh-CN" altLang="en-US" sz="1600" b="1" i="0" kern="1200">
                <a:solidFill>
                  <a:schemeClr val="tx1"/>
                </a:solidFill>
                <a:effectLst/>
                <a:latin typeface="微软雅黑" panose="020B0503020204020204" charset="-122"/>
                <a:ea typeface="微软雅黑" panose="020B0503020204020204" charset="-122"/>
                <a:cs typeface="+mn-cs"/>
              </a:rPr>
              <a:t>幺正性条件</a:t>
            </a:r>
            <a:r>
              <a:rPr lang="zh-CN" altLang="en-US" sz="1600" b="0" i="0" kern="1200">
                <a:solidFill>
                  <a:schemeClr val="tx1"/>
                </a:solidFill>
                <a:effectLst/>
                <a:latin typeface="微软雅黑" panose="020B0503020204020204" charset="-122"/>
                <a:ea typeface="微软雅黑" panose="020B0503020204020204" charset="-122"/>
                <a:cs typeface="+mn-cs"/>
              </a:rPr>
              <a:t>：从噪声输入到控制输出的传递必须保持总场算符的玻色对易关系，确保反馈环路在物理上不自相矛盾（例如不会出现负光子数等非物理状态）。</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1E1362D-9BB4-5DE7-FA6C-394D3EF9D878}"/>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212777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13D67-867F-71D1-7A4F-810F572CF8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4684CC-C1F0-02DF-17E3-9CE87FBBB61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2909438-CF54-DDB5-8FE5-2DEC37E8924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a:solidFill>
                  <a:schemeClr val="tx1"/>
                </a:solidFill>
                <a:effectLst/>
                <a:latin typeface="微软雅黑" panose="020B0503020204020204" charset="-122"/>
                <a:ea typeface="微软雅黑" panose="020B0503020204020204" charset="-122"/>
                <a:cs typeface="+mn-cs"/>
              </a:rPr>
              <a:t>Lemma5 </a:t>
            </a:r>
            <a:r>
              <a:rPr lang="zh-CN" altLang="en-US" sz="1600" kern="1200">
                <a:solidFill>
                  <a:schemeClr val="tx1"/>
                </a:solidFill>
                <a:effectLst/>
                <a:latin typeface="微软雅黑" panose="020B0503020204020204" charset="-122"/>
                <a:ea typeface="微软雅黑" panose="020B0503020204020204" charset="-122"/>
                <a:cs typeface="+mn-cs"/>
              </a:rPr>
              <a:t>推导了加相干性控制器下的不确定量子系统与无不确定性的标称量子系统之间的转换关系。之后引出了在此不确定性量子系统下的鲁棒控制问题。和此问题在加控制器转换的无不确定标称系统的控制问题的等价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8FF2A20-76A8-CC90-54F2-3EE9D3375941}"/>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309757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D8274-447B-1817-0BA0-0282105B30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EE9F69-C438-FE48-5F3F-79C70ACFF50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06BA554-E434-FBCF-B7C6-3519F92DB38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量子系统的耗散性</a:t>
            </a:r>
            <a:r>
              <a:rPr lang="zh-CN" altLang="en-US" sz="1600" b="0" i="0" kern="1200">
                <a:solidFill>
                  <a:schemeClr val="tx1"/>
                </a:solidFill>
                <a:effectLst/>
                <a:latin typeface="微软雅黑" panose="020B0503020204020204" charset="-122"/>
                <a:ea typeface="微软雅黑" panose="020B0503020204020204" charset="-122"/>
                <a:cs typeface="+mn-cs"/>
              </a:rPr>
              <a:t>是一个刻画系统</a:t>
            </a:r>
            <a:r>
              <a:rPr lang="zh-CN" altLang="en-US" sz="1600" b="1" i="0" kern="1200">
                <a:solidFill>
                  <a:schemeClr val="tx1"/>
                </a:solidFill>
                <a:effectLst/>
                <a:latin typeface="微软雅黑" panose="020B0503020204020204" charset="-122"/>
                <a:ea typeface="微软雅黑" panose="020B0503020204020204" charset="-122"/>
                <a:cs typeface="+mn-cs"/>
              </a:rPr>
              <a:t>能量交换与损耗</a:t>
            </a:r>
            <a:r>
              <a:rPr lang="zh-CN" altLang="en-US" sz="1600" b="0" i="0" kern="1200">
                <a:solidFill>
                  <a:schemeClr val="tx1"/>
                </a:solidFill>
                <a:effectLst/>
                <a:latin typeface="微软雅黑" panose="020B0503020204020204" charset="-122"/>
                <a:ea typeface="微软雅黑" panose="020B0503020204020204" charset="-122"/>
                <a:cs typeface="+mn-cs"/>
              </a:rPr>
              <a:t>的数学概念。在描述系统与外部环境相互作用时的</a:t>
            </a:r>
            <a:r>
              <a:rPr lang="zh-CN" altLang="en-US" sz="1600" b="1" i="0" kern="1200">
                <a:solidFill>
                  <a:schemeClr val="tx1"/>
                </a:solidFill>
                <a:effectLst/>
                <a:latin typeface="微软雅黑" panose="020B0503020204020204" charset="-122"/>
                <a:ea typeface="微软雅黑" panose="020B0503020204020204" charset="-122"/>
                <a:cs typeface="+mn-cs"/>
              </a:rPr>
              <a:t>广义能量平衡</a:t>
            </a:r>
            <a:r>
              <a:rPr lang="zh-CN" altLang="en-US" sz="1600" b="0" i="0" kern="1200">
                <a:solidFill>
                  <a:schemeClr val="tx1"/>
                </a:solidFill>
                <a:effectLst/>
                <a:latin typeface="微软雅黑" panose="020B0503020204020204" charset="-122"/>
                <a:ea typeface="微软雅黑" panose="020B0503020204020204" charset="-122"/>
                <a:cs typeface="+mn-cs"/>
              </a:rPr>
              <a:t>关系。在本方法中，作者给了耗散性定义，指存储函数和供给率可以达到稳定的交换。说明了一个量子系统在与外部进行交换时，内部能量依然是稳定的。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FFB6C64-8D53-4FD7-148A-203B71DA041C}"/>
              </a:ext>
            </a:extLst>
          </p:cNvPr>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227849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4F06-B980-6853-9567-1DC3C12DC3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0AAD97-708A-7761-A460-F83667616A5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095D77B-35ED-A6BC-E5A0-8E83657F66E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量子系统的耗散性</a:t>
            </a:r>
            <a:r>
              <a:rPr lang="zh-CN" altLang="en-US" sz="1600" b="0" i="0" kern="1200">
                <a:solidFill>
                  <a:schemeClr val="tx1"/>
                </a:solidFill>
                <a:effectLst/>
                <a:latin typeface="微软雅黑" panose="020B0503020204020204" charset="-122"/>
                <a:ea typeface="微软雅黑" panose="020B0503020204020204" charset="-122"/>
                <a:cs typeface="+mn-cs"/>
              </a:rPr>
              <a:t>是一个刻画系统</a:t>
            </a:r>
            <a:r>
              <a:rPr lang="zh-CN" altLang="en-US" sz="1600" b="1" i="0" kern="1200">
                <a:solidFill>
                  <a:schemeClr val="tx1"/>
                </a:solidFill>
                <a:effectLst/>
                <a:latin typeface="微软雅黑" panose="020B0503020204020204" charset="-122"/>
                <a:ea typeface="微软雅黑" panose="020B0503020204020204" charset="-122"/>
                <a:cs typeface="+mn-cs"/>
              </a:rPr>
              <a:t>能量交换与损耗</a:t>
            </a:r>
            <a:r>
              <a:rPr lang="zh-CN" altLang="en-US" sz="1600" b="0" i="0" kern="1200">
                <a:solidFill>
                  <a:schemeClr val="tx1"/>
                </a:solidFill>
                <a:effectLst/>
                <a:latin typeface="微软雅黑" panose="020B0503020204020204" charset="-122"/>
                <a:ea typeface="微软雅黑" panose="020B0503020204020204" charset="-122"/>
                <a:cs typeface="+mn-cs"/>
              </a:rPr>
              <a:t>的数学概念。在描述系统与外部环境相互作用时的</a:t>
            </a:r>
            <a:r>
              <a:rPr lang="zh-CN" altLang="en-US" sz="1600" b="1" i="0" kern="1200">
                <a:solidFill>
                  <a:schemeClr val="tx1"/>
                </a:solidFill>
                <a:effectLst/>
                <a:latin typeface="微软雅黑" panose="020B0503020204020204" charset="-122"/>
                <a:ea typeface="微软雅黑" panose="020B0503020204020204" charset="-122"/>
                <a:cs typeface="+mn-cs"/>
              </a:rPr>
              <a:t>广义能量平衡</a:t>
            </a:r>
            <a:r>
              <a:rPr lang="zh-CN" altLang="en-US" sz="1600" b="0" i="0" kern="1200">
                <a:solidFill>
                  <a:schemeClr val="tx1"/>
                </a:solidFill>
                <a:effectLst/>
                <a:latin typeface="微软雅黑" panose="020B0503020204020204" charset="-122"/>
                <a:ea typeface="微软雅黑" panose="020B0503020204020204" charset="-122"/>
                <a:cs typeface="+mn-cs"/>
              </a:rPr>
              <a:t>关系。在本方法中，作者给了耗散性定义，指存储函数和供给率可以达到稳定的交换。说明了一个量子系统在与外部进行交换时，内部能量依然是稳定的。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81A379F-9058-39F1-F3DE-738B104329F2}"/>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45515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C4E9F-5DC4-9FD9-D274-9246E91FE0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E9C1D-8D52-07F9-11BD-6D9CB0C3605D}"/>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D1C0771A-7328-F0F2-5E62-BD2ECFB2860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1" i="0" kern="1200">
                <a:solidFill>
                  <a:schemeClr val="tx1"/>
                </a:solidFill>
                <a:effectLst/>
                <a:latin typeface="微软雅黑" panose="020B0503020204020204" charset="-122"/>
                <a:ea typeface="微软雅黑" panose="020B0503020204020204" charset="-122"/>
                <a:cs typeface="+mn-cs"/>
              </a:rPr>
              <a:t>量子系统的耗散性</a:t>
            </a:r>
            <a:r>
              <a:rPr lang="zh-CN" altLang="en-US" sz="1600" b="0" i="0" kern="1200">
                <a:solidFill>
                  <a:schemeClr val="tx1"/>
                </a:solidFill>
                <a:effectLst/>
                <a:latin typeface="微软雅黑" panose="020B0503020204020204" charset="-122"/>
                <a:ea typeface="微软雅黑" panose="020B0503020204020204" charset="-122"/>
                <a:cs typeface="+mn-cs"/>
              </a:rPr>
              <a:t>是一个刻画系统</a:t>
            </a:r>
            <a:r>
              <a:rPr lang="zh-CN" altLang="en-US" sz="1600" b="1" i="0" kern="1200">
                <a:solidFill>
                  <a:schemeClr val="tx1"/>
                </a:solidFill>
                <a:effectLst/>
                <a:latin typeface="微软雅黑" panose="020B0503020204020204" charset="-122"/>
                <a:ea typeface="微软雅黑" panose="020B0503020204020204" charset="-122"/>
                <a:cs typeface="+mn-cs"/>
              </a:rPr>
              <a:t>能量交换与损耗</a:t>
            </a:r>
            <a:r>
              <a:rPr lang="zh-CN" altLang="en-US" sz="1600" b="0" i="0" kern="1200">
                <a:solidFill>
                  <a:schemeClr val="tx1"/>
                </a:solidFill>
                <a:effectLst/>
                <a:latin typeface="微软雅黑" panose="020B0503020204020204" charset="-122"/>
                <a:ea typeface="微软雅黑" panose="020B0503020204020204" charset="-122"/>
                <a:cs typeface="+mn-cs"/>
              </a:rPr>
              <a:t>的数学概念。在描述系统与外部环境相互作用时的</a:t>
            </a:r>
            <a:r>
              <a:rPr lang="zh-CN" altLang="en-US" sz="1600" b="1" i="0" kern="1200">
                <a:solidFill>
                  <a:schemeClr val="tx1"/>
                </a:solidFill>
                <a:effectLst/>
                <a:latin typeface="微软雅黑" panose="020B0503020204020204" charset="-122"/>
                <a:ea typeface="微软雅黑" panose="020B0503020204020204" charset="-122"/>
                <a:cs typeface="+mn-cs"/>
              </a:rPr>
              <a:t>广义能量平衡</a:t>
            </a:r>
            <a:r>
              <a:rPr lang="zh-CN" altLang="en-US" sz="1600" b="0" i="0" kern="1200">
                <a:solidFill>
                  <a:schemeClr val="tx1"/>
                </a:solidFill>
                <a:effectLst/>
                <a:latin typeface="微软雅黑" panose="020B0503020204020204" charset="-122"/>
                <a:ea typeface="微软雅黑" panose="020B0503020204020204" charset="-122"/>
                <a:cs typeface="+mn-cs"/>
              </a:rPr>
              <a:t>关系。在本方法中，作者给了耗散性定义，指存储函数和供给率可以达到稳定的交换。说明了一个量子系统在与外部进行交换时，内部能量依然是稳定的。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5725D01-ABF7-92F1-CA57-951364B247C6}"/>
              </a:ext>
            </a:extLst>
          </p:cNvPr>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2163226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6040-A049-E891-45F9-1F27B1CB2C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AEDF5-6447-0EF6-9E2E-C6CCC51FECB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79C2888-1DA8-5E4E-9E4A-31001B72E2D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96A0EE0-E79F-0BDA-B4E7-1E423007B431}"/>
              </a:ext>
            </a:extLst>
          </p:cNvPr>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3828517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r>
              <a:rPr lang="zh-CN" altLang="en-US" b="0" i="0">
                <a:solidFill>
                  <a:srgbClr val="000000"/>
                </a:solidFill>
                <a:effectLst/>
                <a:latin typeface="Inter"/>
              </a:rPr>
              <a:t>我们提出了一种复杂的不确定线性随机量子模型，该模型源于量子光学存在创造和堙灭算符的能量涨落原理。本文研究了由无不确定性的缩放系统和量子控制器组成的反馈控制闭环系统的量子鲁棒最优控制问题。量子鲁棒最优控制理论已经发展起来。本文提出了一种混合 </a:t>
            </a:r>
            <a:r>
              <a:rPr lang="en-US" altLang="zh-CN" b="0" i="0">
                <a:solidFill>
                  <a:srgbClr val="000000"/>
                </a:solidFill>
                <a:effectLst/>
                <a:latin typeface="Inter"/>
              </a:rPr>
              <a:t>LQG </a:t>
            </a:r>
            <a:r>
              <a:rPr lang="zh-CN" altLang="en-US" b="0" i="0">
                <a:solidFill>
                  <a:srgbClr val="000000"/>
                </a:solidFill>
                <a:effectLst/>
                <a:latin typeface="Inter"/>
              </a:rPr>
              <a:t>和</a:t>
            </a:r>
            <a:r>
              <a:rPr lang="en-US" altLang="zh-CN" b="0" i="0">
                <a:solidFill>
                  <a:srgbClr val="000000"/>
                </a:solidFill>
                <a:effectLst/>
                <a:latin typeface="Inter"/>
              </a:rPr>
              <a:t>H∞</a:t>
            </a:r>
            <a:r>
              <a:rPr lang="zh-CN" altLang="en-US" b="0" i="0">
                <a:solidFill>
                  <a:srgbClr val="000000"/>
                </a:solidFill>
                <a:effectLst/>
                <a:latin typeface="Inter"/>
              </a:rPr>
              <a:t>的方法来解决量子鲁棒最优控制问题。我们提供了一个示例，以展示控制器设计的流程。</a:t>
            </a:r>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本文研究了一类受输入扰动、系统哈密顿量（</a:t>
            </a:r>
            <a:r>
              <a:rPr lang="en-US" altLang="zh-CN" sz="1600" kern="1200">
                <a:solidFill>
                  <a:schemeClr val="tx1"/>
                </a:solidFill>
                <a:effectLst/>
                <a:latin typeface="微软雅黑" panose="020B0503020204020204" charset="-122"/>
                <a:ea typeface="微软雅黑" panose="020B0503020204020204" charset="-122"/>
                <a:cs typeface="+mn-cs"/>
              </a:rPr>
              <a:t>Xiang</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Petersen</a:t>
            </a:r>
            <a:r>
              <a:rPr lang="zh-CN" altLang="en-US" sz="1600" kern="1200">
                <a:solidFill>
                  <a:schemeClr val="tx1"/>
                </a:solidFill>
                <a:effectLst/>
                <a:latin typeface="微软雅黑" panose="020B0503020204020204" charset="-122"/>
                <a:ea typeface="微软雅黑" panose="020B0503020204020204" charset="-122"/>
                <a:cs typeface="+mn-cs"/>
              </a:rPr>
              <a:t>与</a:t>
            </a:r>
            <a:r>
              <a:rPr lang="en-US" altLang="zh-CN" sz="1600" kern="1200">
                <a:solidFill>
                  <a:schemeClr val="tx1"/>
                </a:solidFill>
                <a:effectLst/>
                <a:latin typeface="微软雅黑" panose="020B0503020204020204" charset="-122"/>
                <a:ea typeface="微软雅黑" panose="020B0503020204020204" charset="-122"/>
                <a:cs typeface="+mn-cs"/>
              </a:rPr>
              <a:t>Dong</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2015</a:t>
            </a:r>
            <a:r>
              <a:rPr lang="zh-CN" altLang="en-US" sz="1600" kern="1200">
                <a:solidFill>
                  <a:schemeClr val="tx1"/>
                </a:solidFill>
                <a:effectLst/>
                <a:latin typeface="微软雅黑" panose="020B0503020204020204" charset="-122"/>
                <a:ea typeface="微软雅黑" panose="020B0503020204020204" charset="-122"/>
                <a:cs typeface="+mn-cs"/>
              </a:rPr>
              <a:t>）以及系统耦合算子存在不确定扰动的线性量子系统。本文旨在设计一种量子控制器，以鲁棒稳定这类存在不确定性的量子系统，并确保闭环系统在所有允许的不确定条件下，能够以</a:t>
            </a:r>
            <a:r>
              <a:rPr lang="en-US" altLang="zh-CN" sz="1600" kern="1200">
                <a:solidFill>
                  <a:schemeClr val="tx1"/>
                </a:solidFill>
                <a:effectLst/>
                <a:latin typeface="微软雅黑" panose="020B0503020204020204" charset="-122"/>
                <a:ea typeface="微软雅黑" panose="020B0503020204020204" charset="-122"/>
                <a:cs typeface="+mn-cs"/>
              </a:rPr>
              <a:t>H∞</a:t>
            </a:r>
            <a:r>
              <a:rPr lang="zh-CN" altLang="en-US" sz="1600" kern="1200">
                <a:solidFill>
                  <a:schemeClr val="tx1"/>
                </a:solidFill>
                <a:effectLst/>
                <a:latin typeface="微软雅黑" panose="020B0503020204020204" charset="-122"/>
                <a:ea typeface="微软雅黑" panose="020B0503020204020204" charset="-122"/>
                <a:cs typeface="+mn-cs"/>
              </a:rPr>
              <a:t>性能指标下实现预定水平的扰动衰减。</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本文的主要贡献之一是系统地考虑了系统哈密顿量和系统耦合算符的不确定性，为量子控制器设计提供了理论依据。且这篇论文没有直接向上一篇论文一样在量子随机微分方程（</a:t>
            </a:r>
            <a:r>
              <a:rPr lang="en-US" altLang="zh-CN" sz="1600" kern="1200">
                <a:solidFill>
                  <a:schemeClr val="tx1"/>
                </a:solidFill>
                <a:effectLst/>
                <a:latin typeface="微软雅黑" panose="020B0503020204020204" charset="-122"/>
                <a:ea typeface="微软雅黑" panose="020B0503020204020204" charset="-122"/>
                <a:cs typeface="+mn-cs"/>
              </a:rPr>
              <a:t>QSDEs</a:t>
            </a:r>
            <a:r>
              <a:rPr lang="zh-CN" altLang="en-US" sz="1600" kern="1200">
                <a:solidFill>
                  <a:schemeClr val="tx1"/>
                </a:solidFill>
                <a:effectLst/>
                <a:latin typeface="微软雅黑" panose="020B0503020204020204" charset="-122"/>
                <a:ea typeface="微软雅黑" panose="020B0503020204020204" charset="-122"/>
                <a:cs typeface="+mn-cs"/>
              </a:rPr>
              <a:t>）中添加一个三元组（</a:t>
            </a:r>
            <a:r>
              <a:rPr lang="en-US" altLang="zh-CN" sz="1600" kern="1200">
                <a:solidFill>
                  <a:schemeClr val="tx1"/>
                </a:solidFill>
                <a:effectLst/>
                <a:latin typeface="微软雅黑" panose="020B0503020204020204" charset="-122"/>
                <a:ea typeface="微软雅黑" panose="020B0503020204020204" charset="-122"/>
                <a:cs typeface="+mn-cs"/>
              </a:rPr>
              <a:t>S</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L</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H</a:t>
            </a:r>
            <a:r>
              <a:rPr lang="zh-CN" altLang="en-US" sz="1600" kern="1200">
                <a:solidFill>
                  <a:schemeClr val="tx1"/>
                </a:solidFill>
                <a:effectLst/>
                <a:latin typeface="微软雅黑" panose="020B0503020204020204" charset="-122"/>
                <a:ea typeface="微软雅黑" panose="020B0503020204020204" charset="-122"/>
                <a:cs typeface="+mn-cs"/>
              </a:rPr>
              <a:t>）来描述系统的不确定性，其中 </a:t>
            </a:r>
            <a:r>
              <a:rPr lang="en-US" altLang="zh-CN" sz="1600" kern="1200">
                <a:solidFill>
                  <a:schemeClr val="tx1"/>
                </a:solidFill>
                <a:effectLst/>
                <a:latin typeface="微软雅黑" panose="020B0503020204020204" charset="-122"/>
                <a:ea typeface="微软雅黑" panose="020B0503020204020204" charset="-122"/>
                <a:cs typeface="+mn-cs"/>
              </a:rPr>
              <a:t>S </a:t>
            </a:r>
            <a:r>
              <a:rPr lang="zh-CN" altLang="en-US" sz="1600" kern="1200">
                <a:solidFill>
                  <a:schemeClr val="tx1"/>
                </a:solidFill>
                <a:effectLst/>
                <a:latin typeface="微软雅黑" panose="020B0503020204020204" charset="-122"/>
                <a:ea typeface="微软雅黑" panose="020B0503020204020204" charset="-122"/>
                <a:cs typeface="+mn-cs"/>
              </a:rPr>
              <a:t>是散射矩阵，</a:t>
            </a:r>
            <a:r>
              <a:rPr lang="en-US" altLang="zh-CN" sz="1600" kern="1200">
                <a:solidFill>
                  <a:schemeClr val="tx1"/>
                </a:solidFill>
                <a:effectLst/>
                <a:latin typeface="微软雅黑" panose="020B0503020204020204" charset="-122"/>
                <a:ea typeface="微软雅黑" panose="020B0503020204020204" charset="-122"/>
                <a:cs typeface="+mn-cs"/>
              </a:rPr>
              <a:t>L </a:t>
            </a:r>
            <a:r>
              <a:rPr lang="zh-CN" altLang="en-US" sz="1600" kern="1200">
                <a:solidFill>
                  <a:schemeClr val="tx1"/>
                </a:solidFill>
                <a:effectLst/>
                <a:latin typeface="微软雅黑" panose="020B0503020204020204" charset="-122"/>
                <a:ea typeface="微软雅黑" panose="020B0503020204020204" charset="-122"/>
                <a:cs typeface="+mn-cs"/>
              </a:rPr>
              <a:t>是耦合算子，</a:t>
            </a:r>
            <a:r>
              <a:rPr lang="en-US" altLang="zh-CN" sz="1600" kern="1200">
                <a:solidFill>
                  <a:schemeClr val="tx1"/>
                </a:solidFill>
                <a:effectLst/>
                <a:latin typeface="微软雅黑" panose="020B0503020204020204" charset="-122"/>
                <a:ea typeface="微软雅黑" panose="020B0503020204020204" charset="-122"/>
                <a:cs typeface="+mn-cs"/>
              </a:rPr>
              <a:t>H </a:t>
            </a:r>
            <a:r>
              <a:rPr lang="zh-CN" altLang="en-US" sz="1600" kern="1200">
                <a:solidFill>
                  <a:schemeClr val="tx1"/>
                </a:solidFill>
                <a:effectLst/>
                <a:latin typeface="微软雅黑" panose="020B0503020204020204" charset="-122"/>
                <a:ea typeface="微软雅黑" panose="020B0503020204020204" charset="-122"/>
                <a:cs typeface="+mn-cs"/>
              </a:rPr>
              <a:t>描述系统哈密顿量。当不确定性被加入 </a:t>
            </a:r>
            <a:r>
              <a:rPr lang="en-US" altLang="zh-CN" sz="1600" kern="1200">
                <a:solidFill>
                  <a:schemeClr val="tx1"/>
                </a:solidFill>
                <a:effectLst/>
                <a:latin typeface="微软雅黑" panose="020B0503020204020204" charset="-122"/>
                <a:ea typeface="微软雅黑" panose="020B0503020204020204" charset="-122"/>
                <a:cs typeface="+mn-cs"/>
              </a:rPr>
              <a:t>QSDEs </a:t>
            </a:r>
            <a:r>
              <a:rPr lang="zh-CN" altLang="en-US" sz="1600" kern="1200">
                <a:solidFill>
                  <a:schemeClr val="tx1"/>
                </a:solidFill>
                <a:effectLst/>
                <a:latin typeface="微软雅黑" panose="020B0503020204020204" charset="-122"/>
                <a:ea typeface="微软雅黑" panose="020B0503020204020204" charset="-122"/>
                <a:cs typeface="+mn-cs"/>
              </a:rPr>
              <a:t>时，需要考虑整个不确定量子系统的物理可实现性（</a:t>
            </a:r>
            <a:r>
              <a:rPr lang="en-US" altLang="zh-CN" sz="1600" kern="1200">
                <a:solidFill>
                  <a:schemeClr val="tx1"/>
                </a:solidFill>
                <a:effectLst/>
                <a:latin typeface="微软雅黑" panose="020B0503020204020204" charset="-122"/>
                <a:ea typeface="微软雅黑" panose="020B0503020204020204" charset="-122"/>
                <a:cs typeface="+mn-cs"/>
              </a:rPr>
              <a:t>James </a:t>
            </a:r>
            <a:r>
              <a:rPr lang="zh-CN" altLang="en-US" sz="1600" kern="1200">
                <a:solidFill>
                  <a:schemeClr val="tx1"/>
                </a:solidFill>
                <a:effectLst/>
                <a:latin typeface="微软雅黑" panose="020B0503020204020204" charset="-122"/>
                <a:ea typeface="微软雅黑" panose="020B0503020204020204" charset="-122"/>
                <a:cs typeface="+mn-cs"/>
              </a:rPr>
              <a:t>等，</a:t>
            </a:r>
            <a:r>
              <a:rPr lang="en-US" altLang="zh-CN" sz="1600" kern="1200">
                <a:solidFill>
                  <a:schemeClr val="tx1"/>
                </a:solidFill>
                <a:effectLst/>
                <a:latin typeface="微软雅黑" panose="020B0503020204020204" charset="-122"/>
                <a:ea typeface="微软雅黑" panose="020B0503020204020204" charset="-122"/>
                <a:cs typeface="+mn-cs"/>
              </a:rPr>
              <a:t>2008</a:t>
            </a:r>
            <a:r>
              <a:rPr lang="zh-CN" altLang="en-US" sz="1600" kern="1200">
                <a:solidFill>
                  <a:schemeClr val="tx1"/>
                </a:solidFill>
                <a:effectLst/>
                <a:latin typeface="微软雅黑" panose="020B0503020204020204" charset="-122"/>
                <a:ea typeface="微软雅黑" panose="020B0503020204020204" charset="-122"/>
                <a:cs typeface="+mn-cs"/>
              </a:rPr>
              <a:t>），这是一项极具挑战性的任务。</a:t>
            </a:r>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本文则同时探讨哈密顿量和耦合算符均存在不确定性的量子系统。</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b="0" i="0" kern="1200">
                <a:solidFill>
                  <a:schemeClr val="tx1"/>
                </a:solidFill>
                <a:effectLst/>
                <a:latin typeface="微软雅黑" panose="020B0503020204020204" charset="-122"/>
                <a:ea typeface="微软雅黑" panose="020B0503020204020204" charset="-122"/>
                <a:cs typeface="+mn-cs"/>
              </a:rPr>
              <a:t>过程 </a:t>
            </a:r>
            <a:r>
              <a:rPr lang="en-US" altLang="zh-CN" sz="1600" b="0" i="0" kern="1200">
                <a:solidFill>
                  <a:schemeClr val="tx1"/>
                </a:solidFill>
                <a:effectLst/>
                <a:latin typeface="微软雅黑" panose="020B0503020204020204" charset="-122"/>
                <a:ea typeface="微软雅黑" panose="020B0503020204020204" charset="-122"/>
                <a:cs typeface="+mn-cs"/>
              </a:rPr>
              <a:t>βw (t)</a:t>
            </a:r>
            <a:r>
              <a:rPr lang="zh-CN" altLang="en-US" sz="1600" b="0" i="0" kern="1200">
                <a:solidFill>
                  <a:schemeClr val="tx1"/>
                </a:solidFill>
                <a:effectLst/>
                <a:latin typeface="微软雅黑" panose="020B0503020204020204" charset="-122"/>
                <a:ea typeface="微软雅黑" panose="020B0503020204020204" charset="-122"/>
                <a:cs typeface="+mn-cs"/>
              </a:rPr>
              <a:t>代表自伴适配过程，它是由于开放系统，外部作用于此系统导致的扰动量，通过交互作用传递至量子系统中。</a:t>
            </a:r>
            <a:r>
              <a:rPr lang="en-US" altLang="zh-CN" sz="1600" b="0" i="0" kern="1200">
                <a:solidFill>
                  <a:schemeClr val="tx1"/>
                </a:solidFill>
                <a:effectLst/>
                <a:latin typeface="微软雅黑" panose="020B0503020204020204" charset="-122"/>
                <a:ea typeface="微软雅黑" panose="020B0503020204020204" charset="-122"/>
                <a:cs typeface="+mn-cs"/>
              </a:rPr>
              <a:t>W~</a:t>
            </a:r>
            <a:r>
              <a:rPr lang="zh-CN" altLang="en-US" sz="1600" b="0" i="0" kern="1200">
                <a:solidFill>
                  <a:schemeClr val="tx1"/>
                </a:solidFill>
                <a:effectLst/>
                <a:latin typeface="微软雅黑" panose="020B0503020204020204" charset="-122"/>
                <a:ea typeface="微软雅黑" panose="020B0503020204020204" charset="-122"/>
                <a:cs typeface="+mn-cs"/>
              </a:rPr>
              <a:t>为在真空玻色量子场的玻色子做布朗运动时受到的量子噪声，其满足绿框所示对易关系，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45542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a:solidFill>
                  <a:schemeClr val="tx1"/>
                </a:solidFill>
                <a:effectLst/>
                <a:latin typeface="微软雅黑" panose="020B0503020204020204" charset="-122"/>
                <a:ea typeface="微软雅黑" panose="020B0503020204020204" charset="-122"/>
                <a:cs typeface="+mn-cs"/>
              </a:rPr>
              <a:t>R</a:t>
            </a:r>
            <a:r>
              <a:rPr lang="zh-CN" altLang="en-US" sz="1600" kern="1200">
                <a:solidFill>
                  <a:schemeClr val="tx1"/>
                </a:solidFill>
                <a:effectLst/>
                <a:latin typeface="微软雅黑" panose="020B0503020204020204" charset="-122"/>
                <a:ea typeface="微软雅黑" panose="020B0503020204020204" charset="-122"/>
                <a:cs typeface="+mn-cs"/>
              </a:rPr>
              <a:t>为玻色子的振幅方向对应的扰动，</a:t>
            </a:r>
            <a:r>
              <a:rPr lang="en-US" altLang="zh-CN" sz="1600" kern="1200">
                <a:solidFill>
                  <a:schemeClr val="tx1"/>
                </a:solidFill>
                <a:effectLst/>
                <a:latin typeface="微软雅黑" panose="020B0503020204020204" charset="-122"/>
                <a:ea typeface="微软雅黑" panose="020B0503020204020204" charset="-122"/>
                <a:cs typeface="+mn-cs"/>
              </a:rPr>
              <a:t>J</a:t>
            </a:r>
            <a:r>
              <a:rPr lang="zh-CN" altLang="en-US" sz="1600" kern="1200">
                <a:solidFill>
                  <a:schemeClr val="tx1"/>
                </a:solidFill>
                <a:effectLst/>
                <a:latin typeface="微软雅黑" panose="020B0503020204020204" charset="-122"/>
                <a:ea typeface="微软雅黑" panose="020B0503020204020204" charset="-122"/>
                <a:cs typeface="+mn-cs"/>
              </a:rPr>
              <a:t>为玻色子的相位对应的扰动。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extLst>
      <p:ext uri="{BB962C8B-B14F-4D97-AF65-F5344CB8AC3E}">
        <p14:creationId xmlns:p14="http://schemas.microsoft.com/office/powerpoint/2010/main" val="1317066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6FD37-2C6F-88D6-BA2B-5D1F6E4041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7BDFBF-F68C-DD01-9BB6-5E0AA63C373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57BC6D9-B73E-9DBC-142E-5CE9C969BF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A0539BD-24AC-86D4-1982-CD83747706A2}"/>
              </a:ext>
            </a:extLst>
          </p:cNvPr>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53317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1" i="0" dirty="0">
              <a:solidFill>
                <a:srgbClr val="000000"/>
              </a:solidFill>
              <a:effectLst/>
              <a:latin typeface="Montserrat" panose="020F0502020204030204" pitchFamily="2" charset="0"/>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6763A-C3CE-8FB4-34A8-C80BC2C082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EF3EA2-4DCF-CDFB-5198-D674CE040851}"/>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EF5B4CC-5540-3B60-77A3-9B2B9FFE2FF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B63C514-1C29-9843-4875-6A90F806B775}"/>
              </a:ext>
            </a:extLst>
          </p:cNvPr>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3052498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8B9B-81FA-3A59-3F62-32CBE2EC50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D5A2B5-626A-8B5A-6D6A-2B7F317B7791}"/>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4C8AE0F-591D-D8EA-4E28-9811F0D8CBF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F935928-7DED-8C46-6370-DBBF11E28D93}"/>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2761339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C0E9E-07CC-08A4-C59B-FAA80BCDC0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F699C4-499F-C466-8D59-A35AADC67F4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B9C986DB-9AD0-4D54-47F9-6F2F190D25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kern="1200">
                <a:solidFill>
                  <a:schemeClr val="tx1"/>
                </a:solidFill>
                <a:effectLst/>
                <a:latin typeface="微软雅黑" panose="020B0503020204020204" charset="-122"/>
                <a:ea typeface="微软雅黑" panose="020B0503020204020204" charset="-122"/>
                <a:cs typeface="+mn-cs"/>
              </a:rPr>
              <a:t>相干性</a:t>
            </a:r>
            <a:r>
              <a:rPr lang="zh-CN" altLang="en-US" sz="1600" b="0" i="0" kern="1200">
                <a:solidFill>
                  <a:schemeClr val="tx1"/>
                </a:solidFill>
                <a:effectLst/>
                <a:latin typeface="微软雅黑" panose="020B0503020204020204" charset="-122"/>
                <a:ea typeface="微软雅黑" panose="020B0503020204020204" charset="-122"/>
                <a:cs typeface="+mn-cs"/>
              </a:rPr>
              <a:t>：控制器是量子系统，与被控对象通过</a:t>
            </a:r>
            <a:r>
              <a:rPr lang="zh-CN" altLang="en-US" sz="1600" b="1" i="0" kern="1200">
                <a:solidFill>
                  <a:schemeClr val="tx1"/>
                </a:solidFill>
                <a:effectLst/>
                <a:latin typeface="微软雅黑" panose="020B0503020204020204" charset="-122"/>
                <a:ea typeface="微软雅黑" panose="020B0503020204020204" charset="-122"/>
                <a:cs typeface="+mn-cs"/>
              </a:rPr>
              <a:t>量子场直接耦合</a:t>
            </a:r>
            <a:r>
              <a:rPr lang="zh-CN" altLang="en-US" sz="1600" b="0" i="0" kern="1200">
                <a:solidFill>
                  <a:schemeClr val="tx1"/>
                </a:solidFill>
                <a:effectLst/>
                <a:latin typeface="微软雅黑" panose="020B0503020204020204" charset="-122"/>
                <a:ea typeface="微软雅黑" panose="020B0503020204020204" charset="-122"/>
                <a:cs typeface="+mn-cs"/>
              </a:rPr>
              <a:t>，无需测量</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经典处理</a:t>
            </a:r>
            <a:r>
              <a:rPr lang="en-US" altLang="zh-CN" sz="1600" b="0" i="0" kern="1200">
                <a:solidFill>
                  <a:schemeClr val="tx1"/>
                </a:solidFill>
                <a:effectLst/>
                <a:latin typeface="微软雅黑" panose="020B0503020204020204" charset="-122"/>
                <a:ea typeface="微软雅黑" panose="020B0503020204020204" charset="-122"/>
                <a:cs typeface="+mn-cs"/>
              </a:rPr>
              <a:t>-</a:t>
            </a:r>
            <a:r>
              <a:rPr lang="zh-CN" altLang="en-US" sz="1600" b="0" i="0" kern="1200">
                <a:solidFill>
                  <a:schemeClr val="tx1"/>
                </a:solidFill>
                <a:effectLst/>
                <a:latin typeface="微软雅黑" panose="020B0503020204020204" charset="-122"/>
                <a:ea typeface="微软雅黑" panose="020B0503020204020204" charset="-122"/>
                <a:cs typeface="+mn-cs"/>
              </a:rPr>
              <a:t>反馈的破坏量子态相干性过程。</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B00D465-DC89-CB0A-B293-096C5D0F5925}"/>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841069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5DB45-4CE1-0404-733E-2FAB11048B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32EE8F-D21A-0DE5-1419-1A3308240BC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4D6BFB14-58C0-6687-833A-04AE708F9EB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如果闭环系统（</a:t>
            </a:r>
            <a:r>
              <a:rPr lang="en-US" altLang="zh-CN" sz="1600" kern="1200">
                <a:solidFill>
                  <a:schemeClr val="tx1"/>
                </a:solidFill>
                <a:effectLst/>
                <a:latin typeface="微软雅黑" panose="020B0503020204020204" charset="-122"/>
                <a:ea typeface="微软雅黑" panose="020B0503020204020204" charset="-122"/>
                <a:cs typeface="+mn-cs"/>
              </a:rPr>
              <a:t>38</a:t>
            </a:r>
            <a:r>
              <a:rPr lang="zh-CN" altLang="en-US" sz="1600" kern="1200">
                <a:solidFill>
                  <a:schemeClr val="tx1"/>
                </a:solidFill>
                <a:effectLst/>
                <a:latin typeface="微软雅黑" panose="020B0503020204020204" charset="-122"/>
                <a:ea typeface="微软雅黑" panose="020B0503020204020204" charset="-122"/>
                <a:cs typeface="+mn-cs"/>
              </a:rPr>
              <a:t>）是具有扰动衰减</a:t>
            </a:r>
            <a:r>
              <a:rPr lang="en-US" altLang="zh-CN" sz="1600" kern="1200">
                <a:solidFill>
                  <a:schemeClr val="tx1"/>
                </a:solidFill>
                <a:effectLst/>
                <a:latin typeface="微软雅黑" panose="020B0503020204020204" charset="-122"/>
                <a:ea typeface="微软雅黑" panose="020B0503020204020204" charset="-122"/>
                <a:cs typeface="+mn-cs"/>
              </a:rPr>
              <a:t>g</a:t>
            </a:r>
            <a:r>
              <a:rPr lang="zh-CN" altLang="en-US" sz="1600" kern="1200">
                <a:solidFill>
                  <a:schemeClr val="tx1"/>
                </a:solidFill>
                <a:effectLst/>
                <a:latin typeface="微软雅黑" panose="020B0503020204020204" charset="-122"/>
                <a:ea typeface="微软雅黑" panose="020B0503020204020204" charset="-122"/>
                <a:cs typeface="+mn-cs"/>
              </a:rPr>
              <a:t>的鲁棒严格有界实数，则它满足</a:t>
            </a:r>
            <a:r>
              <a:rPr lang="en-US" altLang="zh-CN" sz="1600" kern="1200">
                <a:solidFill>
                  <a:schemeClr val="tx1"/>
                </a:solidFill>
                <a:effectLst/>
                <a:latin typeface="微软雅黑" panose="020B0503020204020204" charset="-122"/>
                <a:ea typeface="微软雅黑" panose="020B0503020204020204" charset="-122"/>
                <a:cs typeface="+mn-cs"/>
              </a:rPr>
              <a:t>H∞</a:t>
            </a:r>
            <a:r>
              <a:rPr lang="zh-CN" altLang="en-US" sz="1600" kern="1200">
                <a:solidFill>
                  <a:schemeClr val="tx1"/>
                </a:solidFill>
                <a:effectLst/>
                <a:latin typeface="微软雅黑" panose="020B0503020204020204" charset="-122"/>
                <a:ea typeface="微软雅黑" panose="020B0503020204020204" charset="-122"/>
                <a:cs typeface="+mn-cs"/>
              </a:rPr>
              <a:t>控制综合目标（</a:t>
            </a:r>
            <a:r>
              <a:rPr lang="en-US" altLang="zh-CN" sz="1600" kern="1200">
                <a:solidFill>
                  <a:schemeClr val="tx1"/>
                </a:solidFill>
                <a:effectLst/>
                <a:latin typeface="微软雅黑" panose="020B0503020204020204" charset="-122"/>
                <a:ea typeface="微软雅黑" panose="020B0503020204020204" charset="-122"/>
                <a:cs typeface="+mn-cs"/>
              </a:rPr>
              <a:t>40</a:t>
            </a:r>
            <a:r>
              <a:rPr lang="zh-CN" altLang="en-US" sz="1600" kern="120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CDCCF8A-0163-A216-0102-F554A8B4E753}"/>
              </a:ext>
            </a:extLst>
          </p:cNvPr>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3228614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F336-2F4F-68F3-C514-92771A1C6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0CFA9F-EA79-8439-149F-511E8FDCF03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C6547253-8330-EC26-B6D3-63834FD067E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2CF7606-2ABA-6441-56D6-DF0D1D54C1B7}"/>
              </a:ext>
            </a:extLst>
          </p:cNvPr>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141230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D652-2C5A-59AB-7E0D-D074765DC0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64F620-6E7B-BBFA-F361-F014E3B8660E}"/>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681C410-D75D-252C-C1E4-2C19CF95C59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考虑系统（</a:t>
            </a:r>
            <a:r>
              <a:rPr lang="en-US" altLang="zh-CN" sz="1600" kern="1200">
                <a:solidFill>
                  <a:schemeClr val="tx1"/>
                </a:solidFill>
                <a:effectLst/>
                <a:latin typeface="微软雅黑" panose="020B0503020204020204" charset="-122"/>
                <a:ea typeface="微软雅黑" panose="020B0503020204020204" charset="-122"/>
                <a:cs typeface="+mn-cs"/>
              </a:rPr>
              <a:t>41</a:t>
            </a:r>
            <a:r>
              <a:rPr lang="zh-CN" altLang="en-US" sz="1600" kern="1200">
                <a:solidFill>
                  <a:schemeClr val="tx1"/>
                </a:solidFill>
                <a:effectLst/>
                <a:latin typeface="微软雅黑" panose="020B0503020204020204" charset="-122"/>
                <a:ea typeface="微软雅黑" panose="020B0503020204020204" charset="-122"/>
                <a:cs typeface="+mn-cs"/>
              </a:rPr>
              <a:t>），假设</a:t>
            </a:r>
            <a:r>
              <a:rPr lang="en-US" altLang="zh-CN" sz="1600" kern="1200">
                <a:solidFill>
                  <a:schemeClr val="tx1"/>
                </a:solidFill>
                <a:effectLst/>
                <a:latin typeface="微软雅黑" panose="020B0503020204020204" charset="-122"/>
                <a:ea typeface="微软雅黑" panose="020B0503020204020204" charset="-122"/>
                <a:cs typeface="+mn-cs"/>
              </a:rPr>
              <a:t>10</a:t>
            </a:r>
            <a:r>
              <a:rPr lang="zh-CN" altLang="en-US" sz="1600" kern="1200">
                <a:solidFill>
                  <a:schemeClr val="tx1"/>
                </a:solidFill>
                <a:effectLst/>
                <a:latin typeface="微软雅黑" panose="020B0503020204020204" charset="-122"/>
                <a:ea typeface="微软雅黑" panose="020B0503020204020204" charset="-122"/>
                <a:cs typeface="+mn-cs"/>
              </a:rPr>
              <a:t>成立。若存在形式为（</a:t>
            </a:r>
            <a:r>
              <a:rPr lang="en-US" altLang="zh-CN" sz="1600" kern="1200">
                <a:solidFill>
                  <a:schemeClr val="tx1"/>
                </a:solidFill>
                <a:effectLst/>
                <a:latin typeface="微软雅黑" panose="020B0503020204020204" charset="-122"/>
                <a:ea typeface="微软雅黑" panose="020B0503020204020204" charset="-122"/>
                <a:cs typeface="+mn-cs"/>
              </a:rPr>
              <a:t>36</a:t>
            </a:r>
            <a:r>
              <a:rPr lang="zh-CN" altLang="en-US" sz="1600" kern="1200">
                <a:solidFill>
                  <a:schemeClr val="tx1"/>
                </a:solidFill>
                <a:effectLst/>
                <a:latin typeface="微软雅黑" panose="020B0503020204020204" charset="-122"/>
                <a:ea typeface="微软雅黑" panose="020B0503020204020204" charset="-122"/>
                <a:cs typeface="+mn-cs"/>
              </a:rPr>
              <a:t>）的相干性控制器，使得闭环系统（</a:t>
            </a:r>
            <a:r>
              <a:rPr lang="en-US" altLang="zh-CN" sz="1600" kern="1200">
                <a:solidFill>
                  <a:schemeClr val="tx1"/>
                </a:solidFill>
                <a:effectLst/>
                <a:latin typeface="微软雅黑" panose="020B0503020204020204" charset="-122"/>
                <a:ea typeface="微软雅黑" panose="020B0503020204020204" charset="-122"/>
                <a:cs typeface="+mn-cs"/>
              </a:rPr>
              <a:t>43</a:t>
            </a:r>
            <a:r>
              <a:rPr lang="zh-CN" altLang="en-US" sz="1600" kern="1200">
                <a:solidFill>
                  <a:schemeClr val="tx1"/>
                </a:solidFill>
                <a:effectLst/>
                <a:latin typeface="微软雅黑" panose="020B0503020204020204" charset="-122"/>
                <a:ea typeface="微软雅黑" panose="020B0503020204020204" charset="-122"/>
                <a:cs typeface="+mn-cs"/>
              </a:rPr>
              <a:t>）具有严格有界实数特性且扰动衰减为正，则</a:t>
            </a:r>
            <a:r>
              <a:rPr lang="en-US" altLang="zh-CN" sz="1600" kern="1200">
                <a:solidFill>
                  <a:schemeClr val="tx1"/>
                </a:solidFill>
                <a:effectLst/>
                <a:latin typeface="微软雅黑" panose="020B0503020204020204" charset="-122"/>
                <a:ea typeface="微软雅黑" panose="020B0503020204020204" charset="-122"/>
                <a:cs typeface="+mn-cs"/>
              </a:rPr>
              <a:t>Riccati</a:t>
            </a:r>
            <a:r>
              <a:rPr lang="zh-CN" altLang="en-US" sz="1600" kern="1200">
                <a:solidFill>
                  <a:schemeClr val="tx1"/>
                </a:solidFill>
                <a:effectLst/>
                <a:latin typeface="微软雅黑" panose="020B0503020204020204" charset="-122"/>
                <a:ea typeface="微软雅黑" panose="020B0503020204020204" charset="-122"/>
                <a:cs typeface="+mn-cs"/>
              </a:rPr>
              <a:t>方程（</a:t>
            </a:r>
            <a:r>
              <a:rPr lang="en-US" altLang="zh-CN" sz="1600" kern="1200">
                <a:solidFill>
                  <a:schemeClr val="tx1"/>
                </a:solidFill>
                <a:effectLst/>
                <a:latin typeface="微软雅黑" panose="020B0503020204020204" charset="-122"/>
                <a:ea typeface="微软雅黑" panose="020B0503020204020204" charset="-122"/>
                <a:cs typeface="+mn-cs"/>
              </a:rPr>
              <a:t>57</a:t>
            </a:r>
            <a:r>
              <a:rPr lang="zh-CN" altLang="en-US" sz="1600" kern="1200">
                <a:solidFill>
                  <a:schemeClr val="tx1"/>
                </a:solidFill>
                <a:effectLst/>
                <a:latin typeface="微软雅黑" panose="020B0503020204020204" charset="-122"/>
                <a:ea typeface="微软雅黑" panose="020B0503020204020204" charset="-122"/>
                <a:cs typeface="+mn-cs"/>
              </a:rPr>
              <a:t>）和（</a:t>
            </a:r>
            <a:r>
              <a:rPr lang="en-US" altLang="zh-CN" sz="1600" kern="1200">
                <a:solidFill>
                  <a:schemeClr val="tx1"/>
                </a:solidFill>
                <a:effectLst/>
                <a:latin typeface="微软雅黑" panose="020B0503020204020204" charset="-122"/>
                <a:ea typeface="微软雅黑" panose="020B0503020204020204" charset="-122"/>
                <a:cs typeface="+mn-cs"/>
              </a:rPr>
              <a:t>58</a:t>
            </a:r>
            <a:r>
              <a:rPr lang="zh-CN" altLang="en-US" sz="1600" kern="1200">
                <a:solidFill>
                  <a:schemeClr val="tx1"/>
                </a:solidFill>
                <a:effectLst/>
                <a:latin typeface="微软雅黑" panose="020B0503020204020204" charset="-122"/>
                <a:ea typeface="微软雅黑" panose="020B0503020204020204" charset="-122"/>
                <a:cs typeface="+mn-cs"/>
              </a:rPr>
              <a:t>）将存在稳定解</a:t>
            </a:r>
            <a:r>
              <a:rPr lang="en-US" altLang="zh-CN" sz="1600" kern="1200">
                <a:solidFill>
                  <a:schemeClr val="tx1"/>
                </a:solidFill>
                <a:effectLst/>
                <a:latin typeface="微软雅黑" panose="020B0503020204020204" charset="-122"/>
                <a:ea typeface="微软雅黑" panose="020B0503020204020204" charset="-122"/>
                <a:cs typeface="+mn-cs"/>
              </a:rPr>
              <a:t>X≥0</a:t>
            </a:r>
            <a:r>
              <a:rPr lang="zh-CN" altLang="en-US" sz="1600" kern="1200">
                <a:solidFill>
                  <a:schemeClr val="tx1"/>
                </a:solidFill>
                <a:effectLst/>
                <a:latin typeface="微软雅黑" panose="020B0503020204020204" charset="-122"/>
                <a:ea typeface="微软雅黑" panose="020B0503020204020204" charset="-122"/>
                <a:cs typeface="+mn-cs"/>
              </a:rPr>
              <a:t>和</a:t>
            </a:r>
            <a:r>
              <a:rPr lang="en-US" altLang="zh-CN" sz="1600" kern="1200">
                <a:solidFill>
                  <a:schemeClr val="tx1"/>
                </a:solidFill>
                <a:effectLst/>
                <a:latin typeface="微软雅黑" panose="020B0503020204020204" charset="-122"/>
                <a:ea typeface="微软雅黑" panose="020B0503020204020204" charset="-122"/>
                <a:cs typeface="+mn-cs"/>
              </a:rPr>
              <a:t>Y≥0</a:t>
            </a:r>
            <a:r>
              <a:rPr lang="zh-CN" altLang="en-US" sz="1600" kern="1200">
                <a:solidFill>
                  <a:schemeClr val="tx1"/>
                </a:solidFill>
                <a:effectLst/>
                <a:latin typeface="微软雅黑" panose="020B0503020204020204" charset="-122"/>
                <a:ea typeface="微软雅黑" panose="020B0503020204020204" charset="-122"/>
                <a:cs typeface="+mn-cs"/>
              </a:rPr>
              <a:t>，且满足假设</a:t>
            </a:r>
            <a:r>
              <a:rPr lang="en-US" altLang="zh-CN" sz="1600" kern="1200">
                <a:solidFill>
                  <a:schemeClr val="tx1"/>
                </a:solidFill>
                <a:effectLst/>
                <a:latin typeface="微软雅黑" panose="020B0503020204020204" charset="-122"/>
                <a:ea typeface="微软雅黑" panose="020B0503020204020204" charset="-122"/>
                <a:cs typeface="+mn-cs"/>
              </a:rPr>
              <a:t>11</a:t>
            </a:r>
            <a:r>
              <a:rPr lang="zh-CN" altLang="en-US" sz="1600" kern="1200">
                <a:solidFill>
                  <a:schemeClr val="tx1"/>
                </a:solidFill>
                <a:effectLst/>
                <a:latin typeface="微软雅黑" panose="020B0503020204020204" charset="-122"/>
                <a:ea typeface="微软雅黑" panose="020B0503020204020204" charset="-122"/>
                <a:cs typeface="+mn-cs"/>
              </a:rPr>
              <a:t>。</a:t>
            </a: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假设</a:t>
            </a:r>
            <a:r>
              <a:rPr lang="en-US" altLang="zh-CN" sz="1600" kern="1200">
                <a:solidFill>
                  <a:schemeClr val="tx1"/>
                </a:solidFill>
                <a:effectLst/>
                <a:latin typeface="微软雅黑" panose="020B0503020204020204" charset="-122"/>
                <a:ea typeface="微软雅黑" panose="020B0503020204020204" charset="-122"/>
                <a:cs typeface="+mn-cs"/>
              </a:rPr>
              <a:t>Riccati</a:t>
            </a:r>
            <a:r>
              <a:rPr lang="zh-CN" altLang="en-US" sz="1600" kern="1200">
                <a:solidFill>
                  <a:schemeClr val="tx1"/>
                </a:solidFill>
                <a:effectLst/>
                <a:latin typeface="微软雅黑" panose="020B0503020204020204" charset="-122"/>
                <a:ea typeface="微软雅黑" panose="020B0503020204020204" charset="-122"/>
                <a:cs typeface="+mn-cs"/>
              </a:rPr>
              <a:t>方程（</a:t>
            </a:r>
            <a:r>
              <a:rPr lang="en-US" altLang="zh-CN" sz="1600" kern="1200">
                <a:solidFill>
                  <a:schemeClr val="tx1"/>
                </a:solidFill>
                <a:effectLst/>
                <a:latin typeface="微软雅黑" panose="020B0503020204020204" charset="-122"/>
                <a:ea typeface="微软雅黑" panose="020B0503020204020204" charset="-122"/>
                <a:cs typeface="+mn-cs"/>
              </a:rPr>
              <a:t>57</a:t>
            </a:r>
            <a:r>
              <a:rPr lang="zh-CN" altLang="en-US" sz="1600" kern="1200">
                <a:solidFill>
                  <a:schemeClr val="tx1"/>
                </a:solidFill>
                <a:effectLst/>
                <a:latin typeface="微软雅黑" panose="020B0503020204020204" charset="-122"/>
                <a:ea typeface="微软雅黑" panose="020B0503020204020204" charset="-122"/>
                <a:cs typeface="+mn-cs"/>
              </a:rPr>
              <a:t>）和（</a:t>
            </a:r>
            <a:r>
              <a:rPr lang="en-US" altLang="zh-CN" sz="1600" kern="1200">
                <a:solidFill>
                  <a:schemeClr val="tx1"/>
                </a:solidFill>
                <a:effectLst/>
                <a:latin typeface="微软雅黑" panose="020B0503020204020204" charset="-122"/>
                <a:ea typeface="微软雅黑" panose="020B0503020204020204" charset="-122"/>
                <a:cs typeface="+mn-cs"/>
              </a:rPr>
              <a:t>58</a:t>
            </a:r>
            <a:r>
              <a:rPr lang="zh-CN" altLang="en-US" sz="1600" kern="1200">
                <a:solidFill>
                  <a:schemeClr val="tx1"/>
                </a:solidFill>
                <a:effectLst/>
                <a:latin typeface="微软雅黑" panose="020B0503020204020204" charset="-122"/>
                <a:ea typeface="微软雅黑" panose="020B0503020204020204" charset="-122"/>
                <a:cs typeface="+mn-cs"/>
              </a:rPr>
              <a:t>）具有满足假设</a:t>
            </a:r>
            <a:r>
              <a:rPr lang="en-US" altLang="zh-CN" sz="1600" kern="1200">
                <a:solidFill>
                  <a:schemeClr val="tx1"/>
                </a:solidFill>
                <a:effectLst/>
                <a:latin typeface="微软雅黑" panose="020B0503020204020204" charset="-122"/>
                <a:ea typeface="微软雅黑" panose="020B0503020204020204" charset="-122"/>
                <a:cs typeface="+mn-cs"/>
              </a:rPr>
              <a:t>11</a:t>
            </a:r>
            <a:r>
              <a:rPr lang="zh-CN" altLang="en-US" sz="1600" kern="1200">
                <a:solidFill>
                  <a:schemeClr val="tx1"/>
                </a:solidFill>
                <a:effectLst/>
                <a:latin typeface="微软雅黑" panose="020B0503020204020204" charset="-122"/>
                <a:ea typeface="微软雅黑" panose="020B0503020204020204" charset="-122"/>
                <a:cs typeface="+mn-cs"/>
              </a:rPr>
              <a:t>的稳定解</a:t>
            </a:r>
            <a:r>
              <a:rPr lang="en-US" altLang="zh-CN" sz="1600" kern="1200">
                <a:solidFill>
                  <a:schemeClr val="tx1"/>
                </a:solidFill>
                <a:effectLst/>
                <a:latin typeface="微软雅黑" panose="020B0503020204020204" charset="-122"/>
                <a:ea typeface="微软雅黑" panose="020B0503020204020204" charset="-122"/>
                <a:cs typeface="+mn-cs"/>
              </a:rPr>
              <a:t>X ≥ 0</a:t>
            </a:r>
            <a:r>
              <a:rPr lang="zh-CN" altLang="en-US" sz="1600" kern="1200">
                <a:solidFill>
                  <a:schemeClr val="tx1"/>
                </a:solidFill>
                <a:effectLst/>
                <a:latin typeface="微软雅黑" panose="020B0503020204020204" charset="-122"/>
                <a:ea typeface="微软雅黑" panose="020B0503020204020204" charset="-122"/>
                <a:cs typeface="+mn-cs"/>
              </a:rPr>
              <a:t>和</a:t>
            </a:r>
            <a:r>
              <a:rPr lang="en-US" altLang="zh-CN" sz="1600" kern="1200">
                <a:solidFill>
                  <a:schemeClr val="tx1"/>
                </a:solidFill>
                <a:effectLst/>
                <a:latin typeface="微软雅黑" panose="020B0503020204020204" charset="-122"/>
                <a:ea typeface="微软雅黑" panose="020B0503020204020204" charset="-122"/>
                <a:cs typeface="+mn-cs"/>
              </a:rPr>
              <a:t>Y ≥ 0</a:t>
            </a:r>
            <a:r>
              <a:rPr lang="zh-CN" altLang="en-US" sz="1600" kern="1200">
                <a:solidFill>
                  <a:schemeClr val="tx1"/>
                </a:solidFill>
                <a:effectLst/>
                <a:latin typeface="微软雅黑" panose="020B0503020204020204" charset="-122"/>
                <a:ea typeface="微软雅黑" panose="020B0503020204020204" charset="-122"/>
                <a:cs typeface="+mn-cs"/>
              </a:rPr>
              <a:t>。若控制器（</a:t>
            </a:r>
            <a:r>
              <a:rPr lang="en-US" altLang="zh-CN" sz="1600" kern="1200">
                <a:solidFill>
                  <a:schemeClr val="tx1"/>
                </a:solidFill>
                <a:effectLst/>
                <a:latin typeface="微软雅黑" panose="020B0503020204020204" charset="-122"/>
                <a:ea typeface="微软雅黑" panose="020B0503020204020204" charset="-122"/>
                <a:cs typeface="+mn-cs"/>
              </a:rPr>
              <a:t>36</a:t>
            </a:r>
            <a:r>
              <a:rPr lang="zh-CN" altLang="en-US" sz="1600" kern="1200">
                <a:solidFill>
                  <a:schemeClr val="tx1"/>
                </a:solidFill>
                <a:effectLst/>
                <a:latin typeface="微软雅黑" panose="020B0503020204020204" charset="-122"/>
                <a:ea typeface="微软雅黑" panose="020B0503020204020204" charset="-122"/>
                <a:cs typeface="+mn-cs"/>
              </a:rPr>
              <a:t>）使得矩阵</a:t>
            </a:r>
            <a:r>
              <a:rPr lang="en-US" altLang="zh-CN" sz="1600" kern="1200">
                <a:solidFill>
                  <a:schemeClr val="tx1"/>
                </a:solidFill>
                <a:effectLst/>
                <a:latin typeface="微软雅黑" panose="020B0503020204020204" charset="-122"/>
                <a:ea typeface="微软雅黑" panose="020B0503020204020204" charset="-122"/>
                <a:cs typeface="+mn-cs"/>
              </a:rPr>
              <a:t>AK</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BK</a:t>
            </a:r>
            <a:r>
              <a:rPr lang="zh-CN" altLang="en-US" sz="1600" kern="1200">
                <a:solidFill>
                  <a:schemeClr val="tx1"/>
                </a:solidFill>
                <a:effectLst/>
                <a:latin typeface="微软雅黑" panose="020B0503020204020204" charset="-122"/>
                <a:ea typeface="微软雅黑" panose="020B0503020204020204" charset="-122"/>
                <a:cs typeface="+mn-cs"/>
              </a:rPr>
              <a:t>、</a:t>
            </a:r>
            <a:r>
              <a:rPr lang="en-US" altLang="zh-CN" sz="1600" kern="1200">
                <a:solidFill>
                  <a:schemeClr val="tx1"/>
                </a:solidFill>
                <a:effectLst/>
                <a:latin typeface="微软雅黑" panose="020B0503020204020204" charset="-122"/>
                <a:ea typeface="微软雅黑" panose="020B0503020204020204" charset="-122"/>
                <a:cs typeface="+mn-cs"/>
              </a:rPr>
              <a:t>CK</a:t>
            </a:r>
            <a:r>
              <a:rPr lang="zh-CN" altLang="en-US" sz="1600" kern="1200">
                <a:solidFill>
                  <a:schemeClr val="tx1"/>
                </a:solidFill>
                <a:effectLst/>
                <a:latin typeface="微软雅黑" panose="020B0503020204020204" charset="-122"/>
                <a:ea typeface="微软雅黑" panose="020B0503020204020204" charset="-122"/>
                <a:cs typeface="+mn-cs"/>
              </a:rPr>
              <a:t>如（</a:t>
            </a:r>
            <a:r>
              <a:rPr lang="en-US" altLang="zh-CN" sz="1600" kern="1200">
                <a:solidFill>
                  <a:schemeClr val="tx1"/>
                </a:solidFill>
                <a:effectLst/>
                <a:latin typeface="微软雅黑" panose="020B0503020204020204" charset="-122"/>
                <a:ea typeface="微软雅黑" panose="020B0503020204020204" charset="-122"/>
                <a:cs typeface="+mn-cs"/>
              </a:rPr>
              <a:t>58</a:t>
            </a:r>
            <a:r>
              <a:rPr lang="zh-CN" altLang="en-US" sz="1600" kern="1200">
                <a:solidFill>
                  <a:schemeClr val="tx1"/>
                </a:solidFill>
                <a:effectLst/>
                <a:latin typeface="微软雅黑" panose="020B0503020204020204" charset="-122"/>
                <a:ea typeface="微软雅黑" panose="020B0503020204020204" charset="-122"/>
                <a:cs typeface="+mn-cs"/>
              </a:rPr>
              <a:t>）所定义，则所得闭环系统（</a:t>
            </a:r>
            <a:r>
              <a:rPr lang="en-US" altLang="zh-CN" sz="1600" kern="1200">
                <a:solidFill>
                  <a:schemeClr val="tx1"/>
                </a:solidFill>
                <a:effectLst/>
                <a:latin typeface="微软雅黑" panose="020B0503020204020204" charset="-122"/>
                <a:ea typeface="微软雅黑" panose="020B0503020204020204" charset="-122"/>
                <a:cs typeface="+mn-cs"/>
              </a:rPr>
              <a:t>43</a:t>
            </a:r>
            <a:r>
              <a:rPr lang="zh-CN" altLang="en-US" sz="1600" kern="1200">
                <a:solidFill>
                  <a:schemeClr val="tx1"/>
                </a:solidFill>
                <a:effectLst/>
                <a:latin typeface="微软雅黑" panose="020B0503020204020204" charset="-122"/>
                <a:ea typeface="微软雅黑" panose="020B0503020204020204" charset="-122"/>
                <a:cs typeface="+mn-cs"/>
              </a:rPr>
              <a:t>）是严格有界的实数系统，且具有幺正扰动衰减特性。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41D9D8C-74C8-1651-14A8-9076D9E97A12}"/>
              </a:ext>
            </a:extLst>
          </p:cNvPr>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1435715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2403089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r>
              <a:rPr lang="zh-CN" altLang="en-US" b="0" i="0">
                <a:solidFill>
                  <a:srgbClr val="000000"/>
                </a:solidFill>
                <a:effectLst/>
                <a:latin typeface="Inter"/>
              </a:rPr>
              <a:t>我们研究了一类受系统哈密顿量二次扰动和系统耦合算子线性扰动影响的不确定线性量子系统。针对这类不确定量子系统，我们建立了相干鲁棒</a:t>
            </a:r>
            <a:r>
              <a:rPr lang="en-US" altLang="zh-CN" b="0" i="0">
                <a:solidFill>
                  <a:srgbClr val="000000"/>
                </a:solidFill>
                <a:effectLst/>
                <a:latin typeface="Inter"/>
              </a:rPr>
              <a:t>H∞</a:t>
            </a:r>
            <a:r>
              <a:rPr lang="zh-CN" altLang="en-US" b="0" i="0">
                <a:solidFill>
                  <a:srgbClr val="000000"/>
                </a:solidFill>
                <a:effectLst/>
                <a:latin typeface="Inter"/>
              </a:rPr>
              <a:t>控制问题与无参数不确定性的缩放</a:t>
            </a:r>
            <a:r>
              <a:rPr lang="en-US" altLang="zh-CN" b="0" i="0">
                <a:solidFill>
                  <a:srgbClr val="000000"/>
                </a:solidFill>
                <a:effectLst/>
                <a:latin typeface="Inter"/>
              </a:rPr>
              <a:t>H∞</a:t>
            </a:r>
            <a:r>
              <a:rPr lang="zh-CN" altLang="en-US" b="0" i="0">
                <a:solidFill>
                  <a:srgbClr val="000000"/>
                </a:solidFill>
                <a:effectLst/>
                <a:latin typeface="Inter"/>
              </a:rPr>
              <a:t>控制问题之间的联系。之后采用里卡蒂方程为给定量子系统构造了线性动态量子控制器，使闭环系统具有鲁棒稳定性，同时满足预设的扰动衰减水平。</a:t>
            </a:r>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624025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1" i="0" dirty="0">
              <a:solidFill>
                <a:srgbClr val="000000"/>
              </a:solidFill>
              <a:effectLst/>
              <a:latin typeface="Montserrat" panose="00000500000000000000" pitchFamily="2" charset="0"/>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D6D9-C7A8-D5C4-2CC2-B01DBD16E8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669868-C1E8-4853-5544-CAF4F924D3C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3A146C8-8186-E17E-5ADE-295800DF0FA8}"/>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由于大多数实际量子系统不可避免地存在各类不确定性与干扰，这些不确定性可能源自退相干、系统误差、环境噪声或哈密顿量识别不准确等问题</a:t>
            </a:r>
            <a:r>
              <a:rPr lang="en-US" altLang="zh-CN" sz="1600" kern="1200">
                <a:solidFill>
                  <a:schemeClr val="tx1"/>
                </a:solidFill>
                <a:effectLst/>
                <a:latin typeface="微软雅黑" panose="020B0503020204020204" charset="-122"/>
                <a:ea typeface="微软雅黑" panose="020B0503020204020204" charset="-122"/>
                <a:cs typeface="+mn-cs"/>
              </a:rPr>
              <a:t>.</a:t>
            </a:r>
          </a:p>
          <a:p>
            <a:pPr algn="just"/>
            <a:endParaRPr lang="en-US" altLang="zh-CN" sz="1600" kern="1200">
              <a:solidFill>
                <a:schemeClr val="tx1"/>
              </a:solidFill>
              <a:effectLst/>
              <a:latin typeface="微软雅黑" panose="020B0503020204020204" charset="-122"/>
              <a:ea typeface="微软雅黑" panose="020B0503020204020204" charset="-122"/>
              <a:cs typeface="+mn-cs"/>
            </a:endParaRPr>
          </a:p>
          <a:p>
            <a:pPr algn="just"/>
            <a:r>
              <a:rPr lang="zh-CN" altLang="en-US" sz="1600" kern="1200">
                <a:solidFill>
                  <a:schemeClr val="tx1"/>
                </a:solidFill>
                <a:effectLst/>
                <a:latin typeface="微软雅黑" panose="020B0503020204020204" charset="-122"/>
                <a:ea typeface="微软雅黑" panose="020B0503020204020204" charset="-122"/>
                <a:cs typeface="+mn-cs"/>
              </a:rPr>
              <a:t>本文提出了一种考虑相互作用哈密顿量不确定性的量子系统相干控制方法，该方法适用于直接耦合和间接耦合的量子系统。本文的主要贡献可概括如下：与现有文献中仅考虑系统哈密顿量或耦合算符不确定性的研究</a:t>
            </a:r>
            <a:r>
              <a:rPr lang="en-US" altLang="zh-CN" sz="1600" kern="1200">
                <a:solidFill>
                  <a:schemeClr val="tx1"/>
                </a:solidFill>
                <a:effectLst/>
                <a:latin typeface="微软雅黑" panose="020B0503020204020204" charset="-122"/>
                <a:ea typeface="微软雅黑" panose="020B0503020204020204" charset="-122"/>
                <a:cs typeface="+mn-cs"/>
              </a:rPr>
              <a:t>[21][27][30]</a:t>
            </a:r>
            <a:r>
              <a:rPr lang="zh-CN" altLang="en-US" sz="1600" kern="1200">
                <a:solidFill>
                  <a:schemeClr val="tx1"/>
                </a:solidFill>
                <a:effectLst/>
                <a:latin typeface="微软雅黑" panose="020B0503020204020204" charset="-122"/>
                <a:ea typeface="微软雅黑" panose="020B0503020204020204" charset="-122"/>
                <a:cs typeface="+mn-cs"/>
              </a:rPr>
              <a:t>不同，本文同时考虑了相互作用哈密顿量的不确定性。本文给出了量子系统与相干控制器直接耦合和间接耦合的必要条件，并讨论了量子系统与相干控制器直接耦合和间接耦合的影响。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3F24F80-CB57-CA1F-5D6F-DC5E924A625C}"/>
              </a:ext>
            </a:extLst>
          </p:cNvPr>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4206921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2E29-27BB-51AD-6ED5-F8B37F51F0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D14E60-A3F3-94E9-C985-EEFF2988041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14145F7-42E5-632F-1E65-A56F74F99647}"/>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6BFFE7C-606D-1BF3-73B2-ED313D53E46A}"/>
              </a:ext>
            </a:extLst>
          </p:cNvPr>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3191164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C7209-280B-E438-EDC5-0B7FD700A1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25AFE9-A1E5-E6D1-ED77-17C5E4DCE81D}"/>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5514514-562B-B762-6324-9D80C1D21B3D}"/>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0C3358B-2A1F-F0CF-A6EF-D669FC2D1CDD}"/>
              </a:ext>
            </a:extLst>
          </p:cNvPr>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1131756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r>
              <a:rPr lang="zh-CN" altLang="en-US" sz="1600" kern="1200">
                <a:solidFill>
                  <a:schemeClr val="tx1"/>
                </a:solidFill>
                <a:effectLst/>
                <a:latin typeface="微软雅黑" panose="020B0503020204020204" charset="-122"/>
                <a:ea typeface="微软雅黑" panose="020B0503020204020204" charset="-122"/>
                <a:cs typeface="+mn-cs"/>
              </a:rPr>
              <a:t>本节重点研究一类相互作用哈密顿量存在不确定性的量子系统的相干鲁棒控制。控制器通过直接耦合和间接耦合与量子系统相连。第四章</a:t>
            </a:r>
            <a:r>
              <a:rPr lang="en-US" altLang="zh-CN" sz="1600" kern="1200">
                <a:solidFill>
                  <a:schemeClr val="tx1"/>
                </a:solidFill>
                <a:effectLst/>
                <a:latin typeface="微软雅黑" panose="020B0503020204020204" charset="-122"/>
                <a:ea typeface="微软雅黑" panose="020B0503020204020204" charset="-122"/>
                <a:cs typeface="+mn-cs"/>
              </a:rPr>
              <a:t>A</a:t>
            </a:r>
            <a:r>
              <a:rPr lang="zh-CN" altLang="en-US" sz="1600" kern="1200">
                <a:solidFill>
                  <a:schemeClr val="tx1"/>
                </a:solidFill>
                <a:effectLst/>
                <a:latin typeface="微软雅黑" panose="020B0503020204020204" charset="-122"/>
                <a:ea typeface="微软雅黑" panose="020B0503020204020204" charset="-122"/>
                <a:cs typeface="+mn-cs"/>
              </a:rPr>
              <a:t>节介绍了由不确定量子系统和相干控制器构成的闭环系统。第四章</a:t>
            </a:r>
            <a:r>
              <a:rPr lang="en-US" altLang="zh-CN" sz="1600" kern="1200">
                <a:solidFill>
                  <a:schemeClr val="tx1"/>
                </a:solidFill>
                <a:effectLst/>
                <a:latin typeface="微软雅黑" panose="020B0503020204020204" charset="-122"/>
                <a:ea typeface="微软雅黑" panose="020B0503020204020204" charset="-122"/>
                <a:cs typeface="+mn-cs"/>
              </a:rPr>
              <a:t>B</a:t>
            </a:r>
            <a:r>
              <a:rPr lang="zh-CN" altLang="en-US" sz="1600" kern="1200">
                <a:solidFill>
                  <a:schemeClr val="tx1"/>
                </a:solidFill>
                <a:effectLst/>
                <a:latin typeface="微软雅黑" panose="020B0503020204020204" charset="-122"/>
                <a:ea typeface="微软雅黑" panose="020B0503020204020204" charset="-122"/>
                <a:cs typeface="+mn-cs"/>
              </a:rPr>
              <a:t>节通过严格的有界实性建立了鲁棒控制问题与标度控制问题之间的关系。本文研究的量子植物属于一类具有不确定性的量子系统，其目标控制器为相干控制器。系统与控制器之间的相互作用通过哈密顿量和场耦合实现，从而产生直接耦合与间接耦合。此外，量子系统模型本身也存在哈密顿量的不确定性。量子系统与相干控制器之间的相互作用哈密顿量可描述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539370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8DA47-2779-4446-A4EE-F6B547F20B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DE76D8-6920-4060-DB48-A90F4E66CB83}"/>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BB99D12-17D4-EE69-A1B4-90DE402F974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67656BB-2101-30C4-02D2-8D6E5645E7C8}"/>
              </a:ext>
            </a:extLst>
          </p:cNvPr>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3813476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189120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r>
              <a:rPr lang="zh-CN" altLang="en-US" b="0" i="0">
                <a:solidFill>
                  <a:srgbClr val="000000"/>
                </a:solidFill>
                <a:effectLst/>
                <a:latin typeface="Inter"/>
              </a:rPr>
              <a:t>由于量子系统在实际应用中不可避免地存在一定的不确定性，使得现有针对用堙灭创造算符描述的复量子系统的控制研究无法直接解决不确定性下的最优鲁棒性问题。在经典随机控制理论中，鲁棒最优控制问题可以转化为混合线性二次高斯（</a:t>
            </a:r>
            <a:r>
              <a:rPr lang="en-US" altLang="zh-CN" b="0" i="0">
                <a:solidFill>
                  <a:srgbClr val="000000"/>
                </a:solidFill>
                <a:effectLst/>
                <a:latin typeface="Inter"/>
              </a:rPr>
              <a:t>LQG</a:t>
            </a:r>
            <a:r>
              <a:rPr lang="zh-CN" altLang="en-US" b="0" i="0">
                <a:solidFill>
                  <a:srgbClr val="000000"/>
                </a:solidFill>
                <a:effectLst/>
                <a:latin typeface="Inter"/>
              </a:rPr>
              <a:t>）和</a:t>
            </a:r>
            <a:r>
              <a:rPr lang="en-US" altLang="zh-CN" b="0" i="0">
                <a:solidFill>
                  <a:srgbClr val="000000"/>
                </a:solidFill>
                <a:effectLst/>
                <a:latin typeface="Inter"/>
              </a:rPr>
              <a:t>H∞</a:t>
            </a:r>
            <a:r>
              <a:rPr lang="zh-CN" altLang="en-US" b="0" i="0">
                <a:solidFill>
                  <a:srgbClr val="000000"/>
                </a:solidFill>
                <a:effectLst/>
                <a:latin typeface="Inter"/>
              </a:rPr>
              <a:t>问题。当存在不确定性的控制系统同时受到高斯噪声和扰动信号的影响时，我们不仅需要考虑基于</a:t>
            </a:r>
            <a:r>
              <a:rPr lang="en-US" altLang="zh-CN" b="0" i="0">
                <a:solidFill>
                  <a:srgbClr val="000000"/>
                </a:solidFill>
                <a:effectLst/>
                <a:latin typeface="Inter"/>
              </a:rPr>
              <a:t>H2</a:t>
            </a:r>
            <a:r>
              <a:rPr lang="zh-CN" altLang="en-US" b="0" i="0">
                <a:solidFill>
                  <a:srgbClr val="000000"/>
                </a:solidFill>
                <a:effectLst/>
                <a:latin typeface="Inter"/>
              </a:rPr>
              <a:t>范数的最优性能，还需要考虑基于</a:t>
            </a:r>
            <a:r>
              <a:rPr lang="en-US" altLang="zh-CN" b="0" i="0">
                <a:solidFill>
                  <a:srgbClr val="000000"/>
                </a:solidFill>
                <a:effectLst/>
                <a:latin typeface="Inter"/>
              </a:rPr>
              <a:t>H∞</a:t>
            </a:r>
            <a:r>
              <a:rPr lang="zh-CN" altLang="en-US" b="0" i="0">
                <a:solidFill>
                  <a:srgbClr val="000000"/>
                </a:solidFill>
                <a:effectLst/>
                <a:latin typeface="Inter"/>
              </a:rPr>
              <a:t>范数的鲁棒性性能。量子鲁棒最优控制器设计面临诸多限制，包括设计过程中涉及的非凸约束条件。</a:t>
            </a:r>
            <a:endParaRPr lang="en-US" altLang="zh-CN" b="0" i="0">
              <a:solidFill>
                <a:srgbClr val="000000"/>
              </a:solidFill>
              <a:effectLst/>
              <a:latin typeface="Inter"/>
            </a:endParaRPr>
          </a:p>
          <a:p>
            <a:pPr algn="l"/>
            <a:endParaRPr lang="en-US" altLang="zh-CN" b="0" i="0">
              <a:solidFill>
                <a:srgbClr val="000000"/>
              </a:solidFill>
              <a:effectLst/>
              <a:latin typeface="Inter"/>
            </a:endParaRPr>
          </a:p>
          <a:p>
            <a:pPr algn="l"/>
            <a:r>
              <a:rPr lang="zh-CN" altLang="en-US" b="0" i="0">
                <a:solidFill>
                  <a:srgbClr val="000000"/>
                </a:solidFill>
                <a:effectLst/>
                <a:latin typeface="Inter"/>
              </a:rPr>
              <a:t>为此，本文研究了当复量子系统的哈密顿量存在不确定性条件下，设计了基于混合</a:t>
            </a:r>
            <a:r>
              <a:rPr lang="en-US" altLang="zh-CN" b="0" i="0">
                <a:solidFill>
                  <a:srgbClr val="000000"/>
                </a:solidFill>
                <a:effectLst/>
                <a:latin typeface="Inter"/>
              </a:rPr>
              <a:t>LQG</a:t>
            </a:r>
            <a:r>
              <a:rPr lang="zh-CN" altLang="en-US" b="0" i="0">
                <a:solidFill>
                  <a:srgbClr val="000000"/>
                </a:solidFill>
                <a:effectLst/>
                <a:latin typeface="Inter"/>
              </a:rPr>
              <a:t>与</a:t>
            </a:r>
            <a:r>
              <a:rPr lang="en-US" altLang="zh-CN" b="0" i="0">
                <a:solidFill>
                  <a:srgbClr val="000000"/>
                </a:solidFill>
                <a:effectLst/>
                <a:latin typeface="Inter"/>
              </a:rPr>
              <a:t>H∞</a:t>
            </a:r>
            <a:r>
              <a:rPr lang="zh-CN" altLang="en-US" b="0" i="0">
                <a:solidFill>
                  <a:srgbClr val="000000"/>
                </a:solidFill>
                <a:effectLst/>
                <a:latin typeface="Inter"/>
              </a:rPr>
              <a:t>控制方法。其次，本文旨在设计一个相干量子控制器，以解决哈密顿量存在不确定性的线性复量子系统的量子鲁棒最优控制问题。并构建了含不确定性的量子系统与相等效标称无不确定系统之间的关联。针对量子鲁棒最优控制器设计所涉及非凸约束条件的问题，本文开发了一种适用于量子鲁棒最优控制器设计的数值计算方法。</a:t>
            </a:r>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1045313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r>
              <a:rPr lang="zh-CN" altLang="en-US" b="0" i="0">
                <a:solidFill>
                  <a:srgbClr val="000000"/>
                </a:solidFill>
                <a:effectLst/>
                <a:latin typeface="Inter"/>
              </a:rPr>
              <a:t>本文研究了一类具有相互作用哈密顿量不确定性的量子系统。这类系统通过直接和间接耦合与外部系统相互作用。对于给定的扰动衰减，本文给出了这类不确定性量子系统的稳健严格有界实条件。提出了一种量子系统的分析的必要且充分条件。此外，研究了通过直接和间接耦合为这类不确定性量子系统设计相干稳健控制器的方法。提供了将此稳健控制问题转化为缩放问题的必要且充分条件。为了获得相干控制器的系数，提出了一种使用 </a:t>
            </a:r>
            <a:r>
              <a:rPr lang="en-US" altLang="zh-CN" b="0" i="0">
                <a:solidFill>
                  <a:srgbClr val="000000"/>
                </a:solidFill>
                <a:effectLst/>
                <a:latin typeface="Inter"/>
              </a:rPr>
              <a:t>LMI </a:t>
            </a:r>
            <a:r>
              <a:rPr lang="zh-CN" altLang="en-US" b="0" i="0">
                <a:solidFill>
                  <a:srgbClr val="000000"/>
                </a:solidFill>
                <a:effectLst/>
                <a:latin typeface="Inter"/>
              </a:rPr>
              <a:t>公式化的数值程序。</a:t>
            </a:r>
            <a:endParaRPr lang="en-US" altLang="zh-CN" b="0" i="0">
              <a:solidFill>
                <a:srgbClr val="000000"/>
              </a:solidFill>
              <a:effectLst/>
              <a:latin typeface="Inter"/>
            </a:endParaRPr>
          </a:p>
          <a:p>
            <a:pPr algn="l"/>
            <a:endParaRPr lang="en-US" altLang="zh-CN" b="0" i="0">
              <a:solidFill>
                <a:srgbClr val="000000"/>
              </a:solidFill>
              <a:effectLst/>
              <a:latin typeface="Inter"/>
            </a:endParaRPr>
          </a:p>
          <a:p>
            <a:pPr algn="l"/>
            <a:r>
              <a:rPr lang="zh-CN" altLang="en-US" b="0" i="0">
                <a:solidFill>
                  <a:srgbClr val="000000"/>
                </a:solidFill>
                <a:effectLst/>
                <a:latin typeface="Inter"/>
              </a:rPr>
              <a:t>作为未来的研究方向，我们可以关注其他类型的不确定性，并开发适用于这些不确定系统的鲁棒控制器设计新方法。另一个有趣的方向是将鲁棒性结果扩展到线性量子系统的卡尔曼分解框架中。</a:t>
            </a:r>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BF08-9E02-60FC-C4CD-A5023DFE8C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8001E7-4C1D-4BC7-1348-440BE39BD28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338A5E0-2B60-9B51-5864-C1E818408035}"/>
              </a:ext>
            </a:extLst>
          </p:cNvPr>
          <p:cNvSpPr>
            <a:spLocks noGrp="1"/>
          </p:cNvSpPr>
          <p:nvPr>
            <p:ph type="body" idx="1"/>
          </p:nvPr>
        </p:nvSpPr>
        <p:spPr/>
        <p:txBody>
          <a:bodyPr/>
          <a:lstStyle/>
          <a:p>
            <a:pPr algn="l"/>
            <a:r>
              <a:rPr lang="zh-CN" altLang="en-US" b="0" i="0">
                <a:solidFill>
                  <a:srgbClr val="000000"/>
                </a:solidFill>
                <a:effectLst/>
                <a:latin typeface="Inter"/>
              </a:rPr>
              <a:t>高保真量子操作在实际实验系统中的实现仍存在局限，它的产生源于实际系统与模型之间的哈密顿量差异，包括参数不确定性以及系统与环境自由度之间的额外杂散相互作用。</a:t>
            </a:r>
            <a:endParaRPr lang="en-US" altLang="zh-CN" b="0" i="0">
              <a:solidFill>
                <a:srgbClr val="000000"/>
              </a:solidFill>
              <a:effectLst/>
              <a:latin typeface="Inter"/>
            </a:endParaRPr>
          </a:p>
          <a:p>
            <a:pPr algn="l"/>
            <a:r>
              <a:rPr lang="zh-CN" altLang="en-US" b="0" i="0">
                <a:solidFill>
                  <a:srgbClr val="000000"/>
                </a:solidFill>
                <a:effectLst/>
                <a:latin typeface="Inter"/>
              </a:rPr>
              <a:t>当参数发生变化时，由于退相干引起的误差就会产生。要解决这些问题，需要提升校准精度、增强系统稳定性，并采用更加稳健的量子控制技术。</a:t>
            </a:r>
            <a:endParaRPr lang="en-US" altLang="zh-CN" b="0" i="0">
              <a:solidFill>
                <a:srgbClr val="000000"/>
              </a:solidFill>
              <a:effectLst/>
              <a:latin typeface="Inter"/>
            </a:endParaRPr>
          </a:p>
          <a:p>
            <a:pPr algn="l"/>
            <a:endParaRPr lang="en-US" altLang="zh-CN" b="0" i="0">
              <a:solidFill>
                <a:srgbClr val="000000"/>
              </a:solidFill>
              <a:effectLst/>
              <a:latin typeface="Inter"/>
            </a:endParaRPr>
          </a:p>
          <a:p>
            <a:pPr algn="l"/>
            <a:r>
              <a:rPr lang="zh-CN" altLang="en-US" b="0" i="0">
                <a:solidFill>
                  <a:srgbClr val="000000"/>
                </a:solidFill>
                <a:effectLst/>
                <a:latin typeface="Inter"/>
              </a:rPr>
              <a:t>针对，前面几篇论文均聚焦于封闭量子系统中任意幺正操作的实现。本文改进了抑制系统缺陷与噪声的算法，显著提升了开放量子系统的鲁棒性与最优控制的可扩展性。通过超导量子电路的实验验证，证明了该方法在封闭量子系统中表现优于传统方案，其失真度仅约</a:t>
            </a:r>
            <a:r>
              <a:rPr lang="en-US" altLang="zh-CN" b="0" i="0">
                <a:solidFill>
                  <a:srgbClr val="000000"/>
                </a:solidFill>
                <a:effectLst/>
                <a:latin typeface="Inter"/>
              </a:rPr>
              <a:t>0.60%</a:t>
            </a:r>
            <a:r>
              <a:rPr lang="zh-CN" altLang="en-US" b="0" i="0">
                <a:solidFill>
                  <a:srgbClr val="000000"/>
                </a:solidFill>
                <a:effectLst/>
                <a:latin typeface="Inter"/>
              </a:rPr>
              <a:t>且复杂度保持相同扩展性，前因子仅略有增加。这项研究标志着量子最优控制技术的重大突破，为量子增强技术的实际应用开辟了新路径。</a:t>
            </a:r>
            <a:endParaRPr lang="en-US" altLang="zh-CN" b="0" i="0">
              <a:solidFill>
                <a:srgbClr val="000000"/>
              </a:solidFill>
              <a:effectLst/>
              <a:latin typeface="Inter"/>
            </a:endParaRPr>
          </a:p>
          <a:p>
            <a:pPr algn="l"/>
            <a:endParaRPr lang="en-US" altLang="zh-CN" b="0" i="0">
              <a:solidFill>
                <a:srgbClr val="000000"/>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00000"/>
                </a:solidFill>
                <a:effectLst/>
                <a:latin typeface="Inter"/>
              </a:rPr>
              <a:t>本文提出了一种适用于开放量子系统的数值高效最优控制算法，并在超导量子电路中进行了实验验证。该方法基于传统</a:t>
            </a:r>
            <a:r>
              <a:rPr lang="en-US" altLang="zh-CN" b="0" i="0">
                <a:solidFill>
                  <a:srgbClr val="000000"/>
                </a:solidFill>
                <a:effectLst/>
                <a:latin typeface="Inter"/>
              </a:rPr>
              <a:t>GRAPE</a:t>
            </a:r>
            <a:r>
              <a:rPr lang="zh-CN" altLang="en-US" b="0" i="0">
                <a:solidFill>
                  <a:srgbClr val="000000"/>
                </a:solidFill>
                <a:effectLst/>
                <a:latin typeface="Inter"/>
              </a:rPr>
              <a:t>方法开发而成，能够有效计算</a:t>
            </a:r>
            <a:r>
              <a:rPr lang="zh-CN" altLang="en-US"/>
              <a:t>在参数不确定性和退相干效应的同时出现时的控制脉冲</a:t>
            </a:r>
            <a:r>
              <a:rPr lang="zh-CN" altLang="en-US" b="0" i="0">
                <a:solidFill>
                  <a:srgbClr val="000000"/>
                </a:solidFill>
                <a:effectLst/>
                <a:latin typeface="Inter"/>
              </a:rPr>
              <a:t>。</a:t>
            </a:r>
            <a:endParaRPr lang="zh-CN" altLang="en-US" b="0" i="0" dirty="0">
              <a:solidFill>
                <a:srgbClr val="000000"/>
              </a:solidFill>
              <a:effectLst/>
              <a:latin typeface="Inter"/>
            </a:endParaRPr>
          </a:p>
        </p:txBody>
      </p:sp>
      <p:sp>
        <p:nvSpPr>
          <p:cNvPr id="4" name="灯片编号占位符 3">
            <a:extLst>
              <a:ext uri="{FF2B5EF4-FFF2-40B4-BE49-F238E27FC236}">
                <a16:creationId xmlns:a16="http://schemas.microsoft.com/office/drawing/2014/main" id="{3457F17D-7F4B-A5E1-8B01-B67115BE4F2D}"/>
              </a:ext>
            </a:extLst>
          </p:cNvPr>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1473677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354BD-143B-774B-B709-3201FBB61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0AB529-264C-08F1-6912-4C457606ADB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C54C5AF-702E-7D47-DF7E-2DAAB054424D}"/>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最优控制算法的示意图。阴影区域展示了开放量子系统的通用模型，同时考虑了系统哈密顿量的不确定性与退相干效应。具有较低计算复杂度的封闭葡萄算法（蓝色部分）在优化控制脉冲时，仅关注理想封闭系统的动力学特性。相比之下，开放</a:t>
            </a:r>
            <a:r>
              <a:rPr lang="en-US" altLang="zh-CN" sz="1600" kern="1200">
                <a:solidFill>
                  <a:schemeClr val="tx1"/>
                </a:solidFill>
                <a:effectLst/>
                <a:latin typeface="微软雅黑" panose="020B0503020204020204" charset="-122"/>
                <a:ea typeface="微软雅黑" panose="020B0503020204020204" charset="-122"/>
                <a:cs typeface="+mn-cs"/>
              </a:rPr>
              <a:t>GRAPE</a:t>
            </a:r>
            <a:r>
              <a:rPr lang="zh-CN" altLang="en-US" sz="1600" kern="1200">
                <a:solidFill>
                  <a:schemeClr val="tx1"/>
                </a:solidFill>
                <a:effectLst/>
                <a:latin typeface="微软雅黑" panose="020B0503020204020204" charset="-122"/>
                <a:ea typeface="微软雅黑" panose="020B0503020204020204" charset="-122"/>
                <a:cs typeface="+mn-cs"/>
              </a:rPr>
              <a:t>算法（红色部分）在优化过程中同时考虑了这两类扰动，从而显著提升了操作保真度。紫色部分对应近似开放葡萄算法，该算法兼具前文提到的两种优势。</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EAF4A3F-38A7-12F3-1590-D2B3953E6164}"/>
              </a:ext>
            </a:extLst>
          </p:cNvPr>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124683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120D6-5C9B-48B9-F2BA-53796B2A8B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956230-8DAB-7691-561B-43F4D8C59C4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C5EDDE0A-C2FD-13F1-9111-99B09A7BCCBF}"/>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最优控制算法的示意图。阴影区域展示了开放量子系统的通用模型，同时考虑了系统哈密顿量的不确定性与退相干效应。具有较低计算复杂度的封闭葡萄算法（蓝色部分）在优化控制脉冲时，仅关注理想封闭系统的动力学特性。相比之下，开放</a:t>
            </a:r>
            <a:r>
              <a:rPr lang="en-US" altLang="zh-CN" sz="1600" kern="1200">
                <a:solidFill>
                  <a:schemeClr val="tx1"/>
                </a:solidFill>
                <a:effectLst/>
                <a:latin typeface="微软雅黑" panose="020B0503020204020204" charset="-122"/>
                <a:ea typeface="微软雅黑" panose="020B0503020204020204" charset="-122"/>
                <a:cs typeface="+mn-cs"/>
              </a:rPr>
              <a:t>GRAPE</a:t>
            </a:r>
            <a:r>
              <a:rPr lang="zh-CN" altLang="en-US" sz="1600" kern="1200">
                <a:solidFill>
                  <a:schemeClr val="tx1"/>
                </a:solidFill>
                <a:effectLst/>
                <a:latin typeface="微软雅黑" panose="020B0503020204020204" charset="-122"/>
                <a:ea typeface="微软雅黑" panose="020B0503020204020204" charset="-122"/>
                <a:cs typeface="+mn-cs"/>
              </a:rPr>
              <a:t>算法（红色部分）在优化过程中同时考虑了这两类扰动，从而显著提升了操作保真度。紫色部分对应近似开放葡萄算法，该算法兼具前文提到的两种优势。</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096164A-3E7A-D261-7F8F-4D8FE99BE4A1}"/>
              </a:ext>
            </a:extLst>
          </p:cNvPr>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2605088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2D7A-31CA-6A05-F257-9073DA3609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3936EE-421F-A991-EFA3-CA950E20E27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1D4337A-A1B0-96A6-26A6-2154F84619BA}"/>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最优控制算法的示意图。阴影区域展示了开放量子系统的通用模型，同时考虑了系统哈密顿量的不确定性与退相干效应。具有较低计算复杂度的封闭葡萄算法（蓝色部分）在优化控制脉冲时，仅关注理想封闭系统的动力学特性。相比之下，开放</a:t>
            </a:r>
            <a:r>
              <a:rPr lang="en-US" altLang="zh-CN" sz="1600" kern="1200">
                <a:solidFill>
                  <a:schemeClr val="tx1"/>
                </a:solidFill>
                <a:effectLst/>
                <a:latin typeface="微软雅黑" panose="020B0503020204020204" charset="-122"/>
                <a:ea typeface="微软雅黑" panose="020B0503020204020204" charset="-122"/>
                <a:cs typeface="+mn-cs"/>
              </a:rPr>
              <a:t>GRAPE</a:t>
            </a:r>
            <a:r>
              <a:rPr lang="zh-CN" altLang="en-US" sz="1600" kern="1200">
                <a:solidFill>
                  <a:schemeClr val="tx1"/>
                </a:solidFill>
                <a:effectLst/>
                <a:latin typeface="微软雅黑" panose="020B0503020204020204" charset="-122"/>
                <a:ea typeface="微软雅黑" panose="020B0503020204020204" charset="-122"/>
                <a:cs typeface="+mn-cs"/>
              </a:rPr>
              <a:t>算法（红色部分）在优化过程中同时考虑了这两类扰动，从而显著提升了操作保真度。紫色部分对应近似开放葡萄算法，该算法兼具前文提到的两种优势。</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FD6EE89-D55E-0E76-C84B-7A5B4E1507DC}"/>
              </a:ext>
            </a:extLst>
          </p:cNvPr>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221584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3A3DB-10E8-C656-AEF7-098BE79EA3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0DAFC0-3258-47C9-536A-3FA17A6E2A2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471E7DB7-9AA4-8E55-C039-07840AFB97BA}"/>
              </a:ext>
            </a:extLst>
          </p:cNvPr>
          <p:cNvSpPr>
            <a:spLocks noGrp="1"/>
          </p:cNvSpPr>
          <p:nvPr>
            <p:ph type="body" idx="1"/>
          </p:nvPr>
        </p:nvSpPr>
        <p:spPr/>
        <p:txBody>
          <a:bodyPr/>
          <a:lstStyle/>
          <a:p>
            <a:pPr algn="just"/>
            <a:r>
              <a:rPr lang="zh-CN" altLang="en-US" sz="1600" kern="1200">
                <a:solidFill>
                  <a:schemeClr val="tx1"/>
                </a:solidFill>
                <a:effectLst/>
                <a:latin typeface="微软雅黑" panose="020B0503020204020204" charset="-122"/>
                <a:ea typeface="微软雅黑" panose="020B0503020204020204" charset="-122"/>
                <a:cs typeface="+mn-cs"/>
              </a:rPr>
              <a:t>传统</a:t>
            </a:r>
            <a:r>
              <a:rPr lang="en-US" altLang="zh-CN" sz="1600" kern="1200">
                <a:solidFill>
                  <a:schemeClr val="tx1"/>
                </a:solidFill>
                <a:effectLst/>
                <a:latin typeface="微软雅黑" panose="020B0503020204020204" charset="-122"/>
                <a:ea typeface="微软雅黑" panose="020B0503020204020204" charset="-122"/>
                <a:cs typeface="+mn-cs"/>
              </a:rPr>
              <a:t>GRAPE</a:t>
            </a:r>
            <a:r>
              <a:rPr lang="zh-CN" altLang="en-US" sz="1600" kern="1200">
                <a:solidFill>
                  <a:schemeClr val="tx1"/>
                </a:solidFill>
                <a:effectLst/>
                <a:latin typeface="微软雅黑" panose="020B0503020204020204" charset="-122"/>
                <a:ea typeface="微软雅黑" panose="020B0503020204020204" charset="-122"/>
                <a:cs typeface="+mn-cs"/>
              </a:rPr>
              <a:t>方法难以适应不确定量子系统的优化，也就是说量子态在演化过程中都可以通过一个酉矩阵来描述，因此此方法</a:t>
            </a:r>
            <a:r>
              <a:rPr lang="zh-CN" altLang="en-US" sz="1600" b="0" i="0" kern="1200">
                <a:solidFill>
                  <a:schemeClr val="tx1"/>
                </a:solidFill>
                <a:effectLst/>
                <a:latin typeface="微软雅黑" panose="020B0503020204020204" charset="-122"/>
                <a:ea typeface="微软雅黑" panose="020B0503020204020204" charset="-122"/>
                <a:cs typeface="+mn-cs"/>
              </a:rPr>
              <a:t>通过</a:t>
            </a:r>
            <a:r>
              <a:rPr lang="zh-CN" altLang="en-US" sz="1600" b="1" i="0" kern="1200">
                <a:solidFill>
                  <a:schemeClr val="tx1"/>
                </a:solidFill>
                <a:effectLst/>
                <a:latin typeface="微软雅黑" panose="020B0503020204020204" charset="-122"/>
                <a:ea typeface="微软雅黑" panose="020B0503020204020204" charset="-122"/>
                <a:cs typeface="+mn-cs"/>
              </a:rPr>
              <a:t>前后向传播</a:t>
            </a:r>
            <a:r>
              <a:rPr lang="zh-CN" altLang="en-US" sz="1600" b="0" i="0" kern="1200">
                <a:solidFill>
                  <a:schemeClr val="tx1"/>
                </a:solidFill>
                <a:effectLst/>
                <a:latin typeface="微软雅黑" panose="020B0503020204020204" charset="-122"/>
                <a:ea typeface="微软雅黑" panose="020B0503020204020204" charset="-122"/>
                <a:cs typeface="+mn-cs"/>
              </a:rPr>
              <a:t>高效计算梯度，避免数值微分，梯度更新公式如式</a:t>
            </a:r>
            <a:r>
              <a:rPr lang="en-US" altLang="zh-CN" sz="1600" b="0" i="0" kern="1200">
                <a:solidFill>
                  <a:schemeClr val="tx1"/>
                </a:solidFill>
                <a:effectLst/>
                <a:latin typeface="微软雅黑" panose="020B0503020204020204" charset="-122"/>
                <a:ea typeface="微软雅黑" panose="020B0503020204020204" charset="-122"/>
                <a:cs typeface="+mn-cs"/>
              </a:rPr>
              <a:t>5</a:t>
            </a:r>
            <a:r>
              <a:rPr lang="zh-CN" altLang="en-US" sz="1600" b="0" i="0" kern="1200">
                <a:solidFill>
                  <a:schemeClr val="tx1"/>
                </a:solidFill>
                <a:effectLst/>
                <a:latin typeface="微软雅黑" panose="020B0503020204020204" charset="-122"/>
                <a:ea typeface="微软雅黑" panose="020B0503020204020204" charset="-122"/>
                <a:cs typeface="+mn-cs"/>
              </a:rPr>
              <a:t>所示。如图</a:t>
            </a:r>
            <a:r>
              <a:rPr lang="en-US" altLang="zh-CN" sz="1600" b="0" i="0" kern="1200">
                <a:solidFill>
                  <a:schemeClr val="tx1"/>
                </a:solidFill>
                <a:effectLst/>
                <a:latin typeface="微软雅黑" panose="020B0503020204020204" charset="-122"/>
                <a:ea typeface="微软雅黑" panose="020B0503020204020204" charset="-122"/>
                <a:cs typeface="+mn-cs"/>
              </a:rPr>
              <a:t>1</a:t>
            </a:r>
            <a:r>
              <a:rPr lang="zh-CN" altLang="en-US" sz="1600" b="0" i="0" kern="1200">
                <a:solidFill>
                  <a:schemeClr val="tx1"/>
                </a:solidFill>
                <a:effectLst/>
                <a:latin typeface="微软雅黑" panose="020B0503020204020204" charset="-122"/>
                <a:ea typeface="微软雅黑" panose="020B0503020204020204" charset="-122"/>
                <a:cs typeface="+mn-cs"/>
              </a:rPr>
              <a:t>紫色区域所示，本研究提出的近似</a:t>
            </a:r>
            <a:r>
              <a:rPr lang="en-US" altLang="zh-CN" sz="1600" b="0" i="0" kern="1200">
                <a:solidFill>
                  <a:schemeClr val="tx1"/>
                </a:solidFill>
                <a:effectLst/>
                <a:latin typeface="微软雅黑" panose="020B0503020204020204" charset="-122"/>
                <a:ea typeface="微软雅黑" panose="020B0503020204020204" charset="-122"/>
                <a:cs typeface="+mn-cs"/>
              </a:rPr>
              <a:t>Open-grape</a:t>
            </a:r>
            <a:r>
              <a:rPr lang="zh-CN" altLang="en-US" sz="1600" b="0" i="0" kern="1200">
                <a:solidFill>
                  <a:schemeClr val="tx1"/>
                </a:solidFill>
                <a:effectLst/>
                <a:latin typeface="微软雅黑" panose="020B0503020204020204" charset="-122"/>
                <a:ea typeface="微软雅黑" panose="020B0503020204020204" charset="-122"/>
                <a:cs typeface="+mn-cs"/>
              </a:rPr>
              <a:t>算法融合了</a:t>
            </a:r>
            <a:r>
              <a:rPr lang="en-US" altLang="zh-CN" sz="1600" b="0" i="0" kern="1200">
                <a:solidFill>
                  <a:schemeClr val="tx1"/>
                </a:solidFill>
                <a:effectLst/>
                <a:latin typeface="微软雅黑" panose="020B0503020204020204" charset="-122"/>
                <a:ea typeface="微软雅黑" panose="020B0503020204020204" charset="-122"/>
                <a:cs typeface="+mn-cs"/>
              </a:rPr>
              <a:t>Closed-grape</a:t>
            </a:r>
            <a:r>
              <a:rPr lang="zh-CN" altLang="en-US" sz="1600" b="0" i="0" kern="1200">
                <a:solidFill>
                  <a:schemeClr val="tx1"/>
                </a:solidFill>
                <a:effectLst/>
                <a:latin typeface="微软雅黑" panose="020B0503020204020204" charset="-122"/>
                <a:ea typeface="微软雅黑" panose="020B0503020204020204" charset="-122"/>
                <a:cs typeface="+mn-cs"/>
              </a:rPr>
              <a:t>与</a:t>
            </a:r>
            <a:r>
              <a:rPr lang="en-US" altLang="zh-CN" sz="1600" b="0" i="0" kern="1200">
                <a:solidFill>
                  <a:schemeClr val="tx1"/>
                </a:solidFill>
                <a:effectLst/>
                <a:latin typeface="微软雅黑" panose="020B0503020204020204" charset="-122"/>
                <a:ea typeface="微软雅黑" panose="020B0503020204020204" charset="-122"/>
                <a:cs typeface="+mn-cs"/>
              </a:rPr>
              <a:t>Open-grape</a:t>
            </a:r>
            <a:r>
              <a:rPr lang="zh-CN" altLang="en-US" sz="1600" b="0" i="0" kern="1200">
                <a:solidFill>
                  <a:schemeClr val="tx1"/>
                </a:solidFill>
                <a:effectLst/>
                <a:latin typeface="微软雅黑" panose="020B0503020204020204" charset="-122"/>
                <a:ea typeface="微软雅黑" panose="020B0503020204020204" charset="-122"/>
                <a:cs typeface="+mn-cs"/>
              </a:rPr>
              <a:t>算法的核心思想，既能规避微分计算和主方程求解，又可有效考虑系统缺陷的影响。我们首先提出一种适用于</a:t>
            </a:r>
            <a:r>
              <a:rPr lang="en-US" altLang="zh-CN" sz="1600" b="0" i="0" kern="1200">
                <a:solidFill>
                  <a:schemeClr val="tx1"/>
                </a:solidFill>
                <a:effectLst/>
                <a:latin typeface="微软雅黑" panose="020B0503020204020204" charset="-122"/>
                <a:ea typeface="微软雅黑" panose="020B0503020204020204" charset="-122"/>
                <a:cs typeface="+mn-cs"/>
              </a:rPr>
              <a:t>fopen</a:t>
            </a:r>
            <a:r>
              <a:rPr lang="zh-CN" altLang="en-US" sz="1600" b="0" i="0" kern="1200">
                <a:solidFill>
                  <a:schemeClr val="tx1"/>
                </a:solidFill>
                <a:effectLst/>
                <a:latin typeface="微软雅黑" panose="020B0503020204020204" charset="-122"/>
                <a:ea typeface="微软雅黑" panose="020B0503020204020204" charset="-122"/>
                <a:cs typeface="+mn-cs"/>
              </a:rPr>
              <a:t>的近似方法，通过该方法可获得计算便捷的目标函数</a:t>
            </a:r>
            <a:r>
              <a:rPr lang="en-US" altLang="zh-CN" sz="1600" b="0" i="0" kern="1200">
                <a:solidFill>
                  <a:schemeClr val="tx1"/>
                </a:solidFill>
                <a:effectLst/>
                <a:latin typeface="微软雅黑" panose="020B0503020204020204" charset="-122"/>
                <a:ea typeface="微软雅黑" panose="020B0503020204020204" charset="-122"/>
                <a:cs typeface="+mn-cs"/>
              </a:rPr>
              <a:t>Jopen</a:t>
            </a:r>
            <a:r>
              <a:rPr lang="zh-CN" altLang="en-US" sz="1600" b="0" i="0" kern="1200">
                <a:solidFill>
                  <a:schemeClr val="tx1"/>
                </a:solidFill>
                <a:effectLst/>
                <a:latin typeface="微软雅黑" panose="020B0503020204020204" charset="-122"/>
                <a:ea typeface="微软雅黑" panose="020B0503020204020204" charset="-122"/>
                <a:cs typeface="+mn-cs"/>
              </a:rPr>
              <a:t>，其近似值满足</a:t>
            </a:r>
            <a:r>
              <a:rPr lang="en-US" altLang="zh-CN" sz="1600" b="0" i="0" kern="1200">
                <a:solidFill>
                  <a:schemeClr val="tx1"/>
                </a:solidFill>
                <a:effectLst/>
                <a:latin typeface="微软雅黑" panose="020B0503020204020204" charset="-122"/>
                <a:ea typeface="微软雅黑" panose="020B0503020204020204" charset="-122"/>
                <a:cs typeface="+mn-cs"/>
              </a:rPr>
              <a:t>Jopen ≈ fopen</a:t>
            </a:r>
            <a:r>
              <a:rPr lang="zh-CN" altLang="en-US" sz="1600" b="0" i="0" kern="120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A9CEBFA-C50C-4AB4-5B87-143B7D4D6A37}"/>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3301254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将噪声视为可近似为一阶的扰动（更多细节参见补充材料）。对应于单次林德布拉德跃迁的最终算子导致</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3930351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1ED99-4978-33A8-BAE5-C098308B39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31FC7F-1716-4954-4BAC-B22A3660959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D44E126C-8FB1-C424-0EA9-2565D1D87E0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86DAA14-7B53-1C7B-5F50-BA25E5C34B09}"/>
              </a:ext>
            </a:extLst>
          </p:cNvPr>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2733819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B235B-924A-475F-EB3D-EB340056A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60364A-26C9-6AD4-FDB0-2E1A539E15D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9101B50-6F84-C80A-93D2-B6614702CB53}"/>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6C0D3E9-78FA-B161-9959-A2722E80445C}"/>
              </a:ext>
            </a:extLst>
          </p:cNvPr>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1512420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r>
              <a:rPr lang="zh-CN" altLang="en-US" b="0" i="0">
                <a:solidFill>
                  <a:srgbClr val="000000"/>
                </a:solidFill>
                <a:effectLst/>
                <a:latin typeface="微软雅黑" panose="020B0503020204020204" charset="-122"/>
                <a:ea typeface="微软雅黑" panose="020B0503020204020204" charset="-122"/>
              </a:rPr>
              <a:t>以超导量子电路为例，评估了近似开放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算法的性能表现。首先图</a:t>
            </a:r>
            <a:r>
              <a:rPr lang="en-US" altLang="zh-CN" b="0" i="0">
                <a:solidFill>
                  <a:srgbClr val="000000"/>
                </a:solidFill>
                <a:effectLst/>
                <a:latin typeface="微软雅黑" panose="020B0503020204020204" charset="-122"/>
                <a:ea typeface="微软雅黑" panose="020B0503020204020204" charset="-122"/>
              </a:rPr>
              <a:t>(A)</a:t>
            </a:r>
            <a:r>
              <a:rPr lang="zh-CN" altLang="en-US" b="0" i="0">
                <a:solidFill>
                  <a:srgbClr val="000000"/>
                </a:solidFill>
                <a:effectLst/>
                <a:latin typeface="微软雅黑" panose="020B0503020204020204" charset="-122"/>
                <a:ea typeface="微软雅黑" panose="020B0503020204020204" charset="-122"/>
              </a:rPr>
              <a:t>为</a:t>
            </a:r>
            <a:r>
              <a:rPr lang="en-US" altLang="zh-CN" b="0" i="0">
                <a:solidFill>
                  <a:srgbClr val="000000"/>
                </a:solidFill>
                <a:effectLst/>
                <a:latin typeface="微软雅黑" panose="020B0503020204020204" charset="-122"/>
                <a:ea typeface="微软雅黑" panose="020B0503020204020204" charset="-122"/>
              </a:rPr>
              <a:t> </a:t>
            </a:r>
            <a:r>
              <a:rPr lang="zh-CN" altLang="en-US" b="0" i="0">
                <a:solidFill>
                  <a:srgbClr val="000000"/>
                </a:solidFill>
                <a:effectLst/>
                <a:latin typeface="微软雅黑" panose="020B0503020204020204" charset="-122"/>
                <a:ea typeface="微软雅黑" panose="020B0503020204020204" charset="-122"/>
              </a:rPr>
              <a:t>数值模拟示意图。顶部显示了封闭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算法（蓝色）和近似开放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算法（红色）获得的控制脉冲。中部是一个具有三维腔体和超导量子比特的超导电路，其中绿色线代表主要的外部噪声。底部的黑框表示目标量子态的典型波函数，而蓝色和红色箭头分别指向封闭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算法和近似开放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算法中各脉冲制备的量子态的维格纳函数。</a:t>
            </a:r>
            <a:r>
              <a:rPr lang="en-US" altLang="zh-CN" b="0" i="0">
                <a:solidFill>
                  <a:srgbClr val="000000"/>
                </a:solidFill>
                <a:effectLst/>
                <a:latin typeface="微软雅黑" panose="020B0503020204020204" charset="-122"/>
                <a:ea typeface="微软雅黑" panose="020B0503020204020204" charset="-122"/>
              </a:rPr>
              <a:t>(B) 500</a:t>
            </a:r>
            <a:r>
              <a:rPr lang="zh-CN" altLang="en-US" b="0" i="0">
                <a:solidFill>
                  <a:srgbClr val="000000"/>
                </a:solidFill>
                <a:effectLst/>
                <a:latin typeface="微软雅黑" panose="020B0503020204020204" charset="-122"/>
                <a:ea typeface="微软雅黑" panose="020B0503020204020204" charset="-122"/>
              </a:rPr>
              <a:t>个封闭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算法（蓝色）及其对应的近似开放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算法（红色）的失真度。封闭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算法和近似开放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算法的目标函数分别为 </a:t>
            </a:r>
            <a:r>
              <a:rPr lang="en-US" altLang="zh-CN" b="0" i="0">
                <a:solidFill>
                  <a:srgbClr val="000000"/>
                </a:solidFill>
                <a:effectLst/>
                <a:latin typeface="微软雅黑" panose="020B0503020204020204" charset="-122"/>
                <a:ea typeface="微软雅黑" panose="020B0503020204020204" charset="-122"/>
              </a:rPr>
              <a:t>Φclose </a:t>
            </a:r>
            <a:r>
              <a:rPr lang="zh-CN" altLang="en-US" b="0" i="0">
                <a:solidFill>
                  <a:srgbClr val="000000"/>
                </a:solidFill>
                <a:effectLst/>
                <a:latin typeface="微软雅黑" panose="020B0503020204020204" charset="-122"/>
                <a:ea typeface="微软雅黑" panose="020B0503020204020204" charset="-122"/>
              </a:rPr>
              <a:t>和 </a:t>
            </a:r>
            <a:r>
              <a:rPr lang="en-US" altLang="zh-CN" b="0" i="0">
                <a:solidFill>
                  <a:srgbClr val="000000"/>
                </a:solidFill>
                <a:effectLst/>
                <a:latin typeface="微软雅黑" panose="020B0503020204020204" charset="-122"/>
                <a:ea typeface="微软雅黑" panose="020B0503020204020204" charset="-122"/>
              </a:rPr>
              <a:t>Φopen</a:t>
            </a:r>
            <a:r>
              <a:rPr lang="zh-CN" altLang="en-US" b="0" i="0">
                <a:solidFill>
                  <a:srgbClr val="000000"/>
                </a:solidFill>
                <a:effectLst/>
                <a:latin typeface="微软雅黑" panose="020B0503020204020204" charset="-122"/>
                <a:ea typeface="微软雅黑" panose="020B0503020204020204" charset="-122"/>
              </a:rPr>
              <a:t>。黑线表示参考线，即算法中目标函数等于考虑扰动后的失真度。可以看出，所有红色点（来自近似开放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算法）都与参考线紧密对齐，而蓝色点（来自封闭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算法）则表现出显著偏差。</a:t>
            </a:r>
            <a:r>
              <a:rPr lang="en-US" altLang="zh-CN" b="0" i="0">
                <a:solidFill>
                  <a:srgbClr val="000000"/>
                </a:solidFill>
                <a:effectLst/>
                <a:latin typeface="微软雅黑" panose="020B0503020204020204" charset="-122"/>
                <a:ea typeface="微软雅黑" panose="020B0503020204020204" charset="-122"/>
              </a:rPr>
              <a:t>(C) </a:t>
            </a:r>
            <a:r>
              <a:rPr lang="zh-CN" altLang="en-US" b="0" i="0">
                <a:solidFill>
                  <a:srgbClr val="000000"/>
                </a:solidFill>
                <a:effectLst/>
                <a:latin typeface="微软雅黑" panose="020B0503020204020204" charset="-122"/>
                <a:ea typeface="微软雅黑" panose="020B0503020204020204" charset="-122"/>
              </a:rPr>
              <a:t>与</a:t>
            </a:r>
            <a:r>
              <a:rPr lang="en-US" altLang="zh-CN" b="0" i="0">
                <a:solidFill>
                  <a:srgbClr val="000000"/>
                </a:solidFill>
                <a:effectLst/>
                <a:latin typeface="微软雅黑" panose="020B0503020204020204" charset="-122"/>
                <a:ea typeface="微软雅黑" panose="020B0503020204020204" charset="-122"/>
              </a:rPr>
              <a:t>(B)</a:t>
            </a:r>
            <a:r>
              <a:rPr lang="zh-CN" altLang="en-US" b="0" i="0">
                <a:solidFill>
                  <a:srgbClr val="000000"/>
                </a:solidFill>
                <a:effectLst/>
                <a:latin typeface="微软雅黑" panose="020B0503020204020204" charset="-122"/>
                <a:ea typeface="微软雅黑" panose="020B0503020204020204" charset="-122"/>
              </a:rPr>
              <a:t>中数据相对应的失真度分布。黑线是拟合到封闭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算法数据的高斯分布。深灰色垂直虚线表示平均值，而灰色虚线之间的距离是高斯分布的标准差（</a:t>
            </a:r>
            <a:r>
              <a:rPr lang="en-US" altLang="zh-CN" b="0" i="0">
                <a:solidFill>
                  <a:srgbClr val="000000"/>
                </a:solidFill>
                <a:effectLst/>
                <a:latin typeface="微软雅黑" panose="020B0503020204020204" charset="-122"/>
                <a:ea typeface="微软雅黑" panose="020B0503020204020204" charset="-122"/>
              </a:rPr>
              <a:t>SD</a:t>
            </a:r>
            <a:r>
              <a:rPr lang="zh-CN" altLang="en-US" b="0" i="0">
                <a:solidFill>
                  <a:srgbClr val="000000"/>
                </a:solidFill>
                <a:effectLst/>
                <a:latin typeface="微软雅黑" panose="020B0503020204020204" charset="-122"/>
                <a:ea typeface="微软雅黑" panose="020B0503020204020204" charset="-122"/>
              </a:rPr>
              <a:t>）</a:t>
            </a:r>
            <a:r>
              <a:rPr lang="en-US" altLang="zh-CN" b="0" i="0">
                <a:solidFill>
                  <a:srgbClr val="000000"/>
                </a:solidFill>
                <a:effectLst/>
                <a:latin typeface="微软雅黑" panose="020B0503020204020204" charset="-122"/>
                <a:ea typeface="微软雅黑" panose="020B0503020204020204" charset="-122"/>
              </a:rPr>
              <a:t>σ </a:t>
            </a:r>
            <a:r>
              <a:rPr lang="zh-CN" altLang="en-US" b="0" i="0">
                <a:solidFill>
                  <a:srgbClr val="000000"/>
                </a:solidFill>
                <a:effectLst/>
                <a:latin typeface="微软雅黑" panose="020B0503020204020204" charset="-122"/>
                <a:ea typeface="微软雅黑" panose="020B0503020204020204" charset="-122"/>
              </a:rPr>
              <a:t>。相比之下，来自近似近似开放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算法的数据显示出显著较低的平均失真度。</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3226979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05480-BB63-78B9-9CEA-BA9F2A250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7427C8-FFCA-D47B-2677-BC557AF7E57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B52AE6C-25BF-E164-58FB-32B265076BEE}"/>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C388DBCF-2490-B348-5EE0-B6AF8EFA3B24}"/>
              </a:ext>
            </a:extLst>
          </p:cNvPr>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1111220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73DFF-4BF1-9FF5-38B1-CDDE15B25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1B5B1B-BBB6-190F-5F26-E3CF7E98301D}"/>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4F6AF14E-7473-C096-A03F-E574BDC6F565}"/>
              </a:ext>
            </a:extLst>
          </p:cNvPr>
          <p:cNvSpPr>
            <a:spLocks noGrp="1"/>
          </p:cNvSpPr>
          <p:nvPr>
            <p:ph type="body" idx="1"/>
          </p:nvPr>
        </p:nvSpPr>
        <p:spPr/>
        <p:txBody>
          <a:bodyPr/>
          <a:lstStyle/>
          <a:p>
            <a:pPr algn="just"/>
            <a:r>
              <a:rPr lang="zh-CN" altLang="en-US" b="0" i="0">
                <a:solidFill>
                  <a:srgbClr val="000000"/>
                </a:solidFill>
                <a:effectLst/>
                <a:latin typeface="微软雅黑" panose="020B0503020204020204" charset="-122"/>
                <a:ea typeface="微软雅黑" panose="020B0503020204020204" charset="-122"/>
              </a:rPr>
              <a:t>算法的计算复杂度分析如右图所示。</a:t>
            </a:r>
            <a:r>
              <a:rPr lang="en-US" altLang="zh-CN" b="0" i="0">
                <a:solidFill>
                  <a:srgbClr val="000000"/>
                </a:solidFill>
                <a:effectLst/>
                <a:latin typeface="微软雅黑" panose="020B0503020204020204" charset="-122"/>
                <a:ea typeface="微软雅黑" panose="020B0503020204020204" charset="-122"/>
              </a:rPr>
              <a:t>(A) </a:t>
            </a:r>
            <a:r>
              <a:rPr lang="zh-CN" altLang="en-US" b="0" i="0">
                <a:solidFill>
                  <a:srgbClr val="000000"/>
                </a:solidFill>
                <a:effectLst/>
                <a:latin typeface="微软雅黑" panose="020B0503020204020204" charset="-122"/>
                <a:ea typeface="微软雅黑" panose="020B0503020204020204" charset="-122"/>
              </a:rPr>
              <a:t>迭代时间随状态维度</a:t>
            </a:r>
            <a:r>
              <a:rPr lang="en-US" altLang="zh-CN" b="0" i="0">
                <a:solidFill>
                  <a:srgbClr val="000000"/>
                </a:solidFill>
                <a:effectLst/>
                <a:latin typeface="微软雅黑" panose="020B0503020204020204" charset="-122"/>
                <a:ea typeface="微软雅黑" panose="020B0503020204020204" charset="-122"/>
              </a:rPr>
              <a:t>d</a:t>
            </a:r>
            <a:r>
              <a:rPr lang="zh-CN" altLang="en-US" b="0" i="0">
                <a:solidFill>
                  <a:srgbClr val="000000"/>
                </a:solidFill>
                <a:effectLst/>
                <a:latin typeface="微软雅黑" panose="020B0503020204020204" charset="-122"/>
                <a:ea typeface="微软雅黑" panose="020B0503020204020204" charset="-122"/>
              </a:rPr>
              <a:t>增加的变化趋势。蓝色和红色数据点分别对应封闭</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算法及近似开放</a:t>
            </a:r>
            <a:r>
              <a:rPr lang="en-US" altLang="zh-CN" b="0" i="0">
                <a:solidFill>
                  <a:srgbClr val="000000"/>
                </a:solidFill>
                <a:effectLst/>
                <a:latin typeface="微软雅黑" panose="020B0503020204020204" charset="-122"/>
                <a:ea typeface="微软雅黑" panose="020B0503020204020204" charset="-122"/>
              </a:rPr>
              <a:t>GRAPE</a:t>
            </a:r>
            <a:r>
              <a:rPr lang="zh-CN" altLang="en-US" b="0" i="0">
                <a:solidFill>
                  <a:srgbClr val="000000"/>
                </a:solidFill>
                <a:effectLst/>
                <a:latin typeface="微软雅黑" panose="020B0503020204020204" charset="-122"/>
                <a:ea typeface="微软雅黑" panose="020B0503020204020204" charset="-122"/>
              </a:rPr>
              <a:t>算法（参数</a:t>
            </a:r>
            <a:r>
              <a:rPr lang="en-US" altLang="zh-CN" b="0" i="0">
                <a:solidFill>
                  <a:srgbClr val="000000"/>
                </a:solidFill>
                <a:effectLst/>
                <a:latin typeface="微软雅黑" panose="020B0503020204020204" charset="-122"/>
                <a:ea typeface="微软雅黑" panose="020B0503020204020204" charset="-122"/>
              </a:rPr>
              <a:t>f=2</a:t>
            </a:r>
            <a:r>
              <a:rPr lang="zh-CN" altLang="en-US" b="0" i="0">
                <a:solidFill>
                  <a:srgbClr val="000000"/>
                </a:solidFill>
                <a:effectLst/>
                <a:latin typeface="微软雅黑" panose="020B0503020204020204" charset="-122"/>
                <a:ea typeface="微软雅黑" panose="020B0503020204020204" charset="-122"/>
              </a:rPr>
              <a:t>、</a:t>
            </a:r>
            <a:r>
              <a:rPr lang="en-US" altLang="zh-CN" b="0" i="0">
                <a:solidFill>
                  <a:srgbClr val="000000"/>
                </a:solidFill>
                <a:effectLst/>
                <a:latin typeface="微软雅黑" panose="020B0503020204020204" charset="-122"/>
                <a:ea typeface="微软雅黑" panose="020B0503020204020204" charset="-122"/>
              </a:rPr>
              <a:t>v=2</a:t>
            </a:r>
            <a:r>
              <a:rPr lang="zh-CN" altLang="en-US" b="0" i="0">
                <a:solidFill>
                  <a:srgbClr val="000000"/>
                </a:solidFill>
                <a:effectLst/>
                <a:latin typeface="微软雅黑" panose="020B0503020204020204" charset="-122"/>
                <a:ea typeface="微软雅黑" panose="020B0503020204020204" charset="-122"/>
              </a:rPr>
              <a:t>）的运算结果。蓝色虚线和红色虚线分别表示</a:t>
            </a:r>
            <a:r>
              <a:rPr lang="en-US" altLang="zh-CN" b="0" i="0">
                <a:solidFill>
                  <a:srgbClr val="000000"/>
                </a:solidFill>
                <a:effectLst/>
                <a:latin typeface="微软雅黑" panose="020B0503020204020204" charset="-122"/>
                <a:ea typeface="微软雅黑" panose="020B0503020204020204" charset="-122"/>
              </a:rPr>
              <a:t>3.38×10⁻⁴×d^1.02</a:t>
            </a:r>
            <a:r>
              <a:rPr lang="zh-CN" altLang="en-US" b="0" i="0">
                <a:solidFill>
                  <a:srgbClr val="000000"/>
                </a:solidFill>
                <a:effectLst/>
                <a:latin typeface="微软雅黑" panose="020B0503020204020204" charset="-122"/>
                <a:ea typeface="微软雅黑" panose="020B0503020204020204" charset="-122"/>
              </a:rPr>
              <a:t>和</a:t>
            </a:r>
            <a:r>
              <a:rPr lang="en-US" altLang="zh-CN" b="0" i="0">
                <a:solidFill>
                  <a:srgbClr val="000000"/>
                </a:solidFill>
                <a:effectLst/>
                <a:latin typeface="微软雅黑" panose="020B0503020204020204" charset="-122"/>
                <a:ea typeface="微软雅黑" panose="020B0503020204020204" charset="-122"/>
              </a:rPr>
              <a:t>2.18×10⁻³×d^1.00</a:t>
            </a:r>
            <a:r>
              <a:rPr lang="zh-CN" altLang="en-US" b="0" i="0">
                <a:solidFill>
                  <a:srgbClr val="000000"/>
                </a:solidFill>
                <a:effectLst/>
                <a:latin typeface="微软雅黑" panose="020B0503020204020204" charset="-122"/>
                <a:ea typeface="微软雅黑" panose="020B0503020204020204" charset="-122"/>
              </a:rPr>
              <a:t>的标度关系，这些关系是根据最右侧五个蓝色或红色数据点拟合得出的。</a:t>
            </a:r>
            <a:r>
              <a:rPr lang="en-US" altLang="zh-CN" b="0" i="0">
                <a:solidFill>
                  <a:srgbClr val="000000"/>
                </a:solidFill>
                <a:effectLst/>
                <a:latin typeface="微软雅黑" panose="020B0503020204020204" charset="-122"/>
                <a:ea typeface="微软雅黑" panose="020B0503020204020204" charset="-122"/>
              </a:rPr>
              <a:t>(B) </a:t>
            </a:r>
            <a:r>
              <a:rPr lang="zh-CN" altLang="en-US" b="0" i="0">
                <a:solidFill>
                  <a:srgbClr val="000000"/>
                </a:solidFill>
                <a:effectLst/>
                <a:latin typeface="微软雅黑" panose="020B0503020204020204" charset="-122"/>
                <a:ea typeface="微软雅黑" panose="020B0503020204020204" charset="-122"/>
              </a:rPr>
              <a:t>迭代时间随不确定哈密顿量数量</a:t>
            </a:r>
            <a:r>
              <a:rPr lang="en-US" altLang="zh-CN" b="0" i="0">
                <a:solidFill>
                  <a:srgbClr val="000000"/>
                </a:solidFill>
                <a:effectLst/>
                <a:latin typeface="微软雅黑" panose="020B0503020204020204" charset="-122"/>
                <a:ea typeface="微软雅黑" panose="020B0503020204020204" charset="-122"/>
              </a:rPr>
              <a:t>f</a:t>
            </a:r>
            <a:r>
              <a:rPr lang="zh-CN" altLang="en-US" b="0" i="0">
                <a:solidFill>
                  <a:srgbClr val="000000"/>
                </a:solidFill>
                <a:effectLst/>
                <a:latin typeface="微软雅黑" panose="020B0503020204020204" charset="-122"/>
                <a:ea typeface="微软雅黑" panose="020B0503020204020204" charset="-122"/>
              </a:rPr>
              <a:t>增加的变化趋势。</a:t>
            </a:r>
            <a:r>
              <a:rPr lang="en-US" altLang="zh-CN" b="0" i="0">
                <a:solidFill>
                  <a:srgbClr val="000000"/>
                </a:solidFill>
                <a:effectLst/>
                <a:latin typeface="微软雅黑" panose="020B0503020204020204" charset="-122"/>
                <a:ea typeface="微软雅黑" panose="020B0503020204020204" charset="-122"/>
              </a:rPr>
              <a:t>(C) </a:t>
            </a:r>
            <a:r>
              <a:rPr lang="zh-CN" altLang="en-US" b="0" i="0">
                <a:solidFill>
                  <a:srgbClr val="000000"/>
                </a:solidFill>
                <a:effectLst/>
                <a:latin typeface="微软雅黑" panose="020B0503020204020204" charset="-122"/>
                <a:ea typeface="微软雅黑" panose="020B0503020204020204" charset="-122"/>
              </a:rPr>
              <a:t>迭代时间随退相干噪声源数量</a:t>
            </a:r>
            <a:r>
              <a:rPr lang="en-US" altLang="zh-CN" b="0" i="0">
                <a:solidFill>
                  <a:srgbClr val="000000"/>
                </a:solidFill>
                <a:effectLst/>
                <a:latin typeface="微软雅黑" panose="020B0503020204020204" charset="-122"/>
                <a:ea typeface="微软雅黑" panose="020B0503020204020204" charset="-122"/>
              </a:rPr>
              <a:t>v</a:t>
            </a:r>
            <a:r>
              <a:rPr lang="zh-CN" altLang="en-US" b="0" i="0">
                <a:solidFill>
                  <a:srgbClr val="000000"/>
                </a:solidFill>
                <a:effectLst/>
                <a:latin typeface="微软雅黑" panose="020B0503020204020204" charset="-122"/>
                <a:ea typeface="微软雅黑" panose="020B0503020204020204" charset="-122"/>
              </a:rPr>
              <a:t>增加的变化趋势。绿色数据点和橙色数据点分别对应矩阵维度为</a:t>
            </a:r>
            <a:r>
              <a:rPr lang="en-US" altLang="zh-CN" b="0" i="0">
                <a:solidFill>
                  <a:srgbClr val="000000"/>
                </a:solidFill>
                <a:effectLst/>
                <a:latin typeface="微软雅黑" panose="020B0503020204020204" charset="-122"/>
                <a:ea typeface="微软雅黑" panose="020B0503020204020204" charset="-122"/>
              </a:rPr>
              <a:t>10²</a:t>
            </a:r>
            <a:r>
              <a:rPr lang="zh-CN" altLang="en-US" b="0" i="0">
                <a:solidFill>
                  <a:srgbClr val="000000"/>
                </a:solidFill>
                <a:effectLst/>
                <a:latin typeface="微软雅黑" panose="020B0503020204020204" charset="-122"/>
                <a:ea typeface="微软雅黑" panose="020B0503020204020204" charset="-122"/>
              </a:rPr>
              <a:t>和</a:t>
            </a:r>
            <a:r>
              <a:rPr lang="en-US" altLang="zh-CN" b="0" i="0">
                <a:solidFill>
                  <a:srgbClr val="000000"/>
                </a:solidFill>
                <a:effectLst/>
                <a:latin typeface="微软雅黑" panose="020B0503020204020204" charset="-122"/>
                <a:ea typeface="微软雅黑" panose="020B0503020204020204" charset="-122"/>
              </a:rPr>
              <a:t>10⁵</a:t>
            </a:r>
            <a:r>
              <a:rPr lang="zh-CN" altLang="en-US" b="0" i="0">
                <a:solidFill>
                  <a:srgbClr val="000000"/>
                </a:solidFill>
                <a:effectLst/>
                <a:latin typeface="微软雅黑" panose="020B0503020204020204" charset="-122"/>
                <a:ea typeface="微软雅黑" panose="020B0503020204020204" charset="-122"/>
              </a:rPr>
              <a:t>的情况。</a:t>
            </a:r>
            <a:endParaRPr lang="en-US" altLang="zh-CN" b="0" i="0">
              <a:solidFill>
                <a:srgbClr val="000000"/>
              </a:solidFill>
              <a:effectLst/>
              <a:latin typeface="微软雅黑" panose="020B0503020204020204" charset="-122"/>
              <a:ea typeface="微软雅黑" panose="020B0503020204020204" charset="-122"/>
            </a:endParaRPr>
          </a:p>
          <a:p>
            <a:pPr algn="just"/>
            <a:endParaRPr lang="en-US" altLang="zh-CN" b="0" i="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0CF9A3C0-CA60-A6A0-A261-D8A1B627D5CF}"/>
              </a:ext>
            </a:extLst>
          </p:cNvPr>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1799504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fontAlgn="base"/>
            <a:r>
              <a:rPr lang="zh-CN" altLang="en-US" sz="1600" b="0" i="0" kern="1200">
                <a:solidFill>
                  <a:schemeClr val="tx1"/>
                </a:solidFill>
                <a:effectLst/>
                <a:latin typeface="微软雅黑" panose="020B0503020204020204" charset="-122"/>
                <a:ea typeface="微软雅黑" panose="020B0503020204020204" charset="-122"/>
                <a:cs typeface="+mn-cs"/>
              </a:rPr>
              <a:t>首先是针对量子状态演化情况的建模。首先假设本文研究的系统为封闭系统，也就是说系统外部扰动无法直接影响系统的哈密顿量，在此条件下，式（</a:t>
            </a:r>
            <a:r>
              <a:rPr lang="en-US" altLang="zh-CN" sz="1600" b="0" i="0" kern="1200">
                <a:solidFill>
                  <a:schemeClr val="tx1"/>
                </a:solidFill>
                <a:effectLst/>
                <a:latin typeface="微软雅黑" panose="020B0503020204020204" charset="-122"/>
                <a:ea typeface="微软雅黑" panose="020B0503020204020204" charset="-122"/>
                <a:cs typeface="+mn-cs"/>
              </a:rPr>
              <a:t>1</a:t>
            </a:r>
            <a:r>
              <a:rPr lang="zh-CN" altLang="en-US" sz="1600" b="0" i="0" kern="1200">
                <a:solidFill>
                  <a:schemeClr val="tx1"/>
                </a:solidFill>
                <a:effectLst/>
                <a:latin typeface="微软雅黑" panose="020B0503020204020204" charset="-122"/>
                <a:ea typeface="微软雅黑" panose="020B0503020204020204" charset="-122"/>
                <a:cs typeface="+mn-cs"/>
              </a:rPr>
              <a:t>）成立。</a:t>
            </a:r>
            <a:r>
              <a:rPr lang="en-US" altLang="zh-CN" sz="1600" b="0" i="0" kern="1200">
                <a:solidFill>
                  <a:schemeClr val="tx1"/>
                </a:solidFill>
                <a:effectLst/>
                <a:latin typeface="微软雅黑" panose="020B0503020204020204" charset="-122"/>
                <a:ea typeface="微软雅黑" panose="020B0503020204020204" charset="-122"/>
                <a:cs typeface="+mn-cs"/>
              </a:rPr>
              <a:t>Vacuum bosonic fields</a:t>
            </a:r>
            <a:r>
              <a:rPr lang="zh-CN" altLang="en-US" sz="1600" b="0" i="0" kern="1200">
                <a:solidFill>
                  <a:schemeClr val="tx1"/>
                </a:solidFill>
                <a:effectLst/>
                <a:latin typeface="微软雅黑" panose="020B0503020204020204" charset="-122"/>
                <a:ea typeface="微软雅黑" panose="020B0503020204020204" charset="-122"/>
                <a:cs typeface="+mn-cs"/>
              </a:rPr>
              <a:t>在量子运动时持续发生量子涨落：真空中不断创造和湮灭虚玻色子。量子场的输出由玻色量子场矩阵通过幺正算符演化获得，输出方程为（</a:t>
            </a:r>
            <a:r>
              <a:rPr lang="en-US" altLang="zh-CN" sz="1600" b="0" i="0" kern="1200">
                <a:solidFill>
                  <a:schemeClr val="tx1"/>
                </a:solidFill>
                <a:effectLst/>
                <a:latin typeface="微软雅黑" panose="020B0503020204020204" charset="-122"/>
                <a:ea typeface="微软雅黑" panose="020B0503020204020204" charset="-122"/>
                <a:cs typeface="+mn-cs"/>
              </a:rPr>
              <a:t>4</a:t>
            </a:r>
            <a:r>
              <a:rPr lang="zh-CN" altLang="en-US" sz="1600" b="0" i="0" kern="1200">
                <a:solidFill>
                  <a:schemeClr val="tx1"/>
                </a:solidFill>
                <a:effectLst/>
                <a:latin typeface="微软雅黑" panose="020B0503020204020204" charset="-122"/>
                <a:ea typeface="微软雅黑" panose="020B0503020204020204" charset="-122"/>
                <a:cs typeface="+mn-cs"/>
              </a:rPr>
              <a:t>）所示。</a:t>
            </a:r>
          </a:p>
          <a:p>
            <a:br>
              <a:rPr lang="zh-CN" altLang="en-US"/>
            </a:br>
            <a:r>
              <a:rPr lang="zh-CN" altLang="en-US" sz="1600" b="1" i="0" kern="1200">
                <a:solidFill>
                  <a:schemeClr val="tx1"/>
                </a:solidFill>
                <a:effectLst/>
                <a:latin typeface="微软雅黑" panose="020B0503020204020204" charset="-122"/>
                <a:ea typeface="微软雅黑" panose="020B0503020204020204" charset="-122"/>
                <a:cs typeface="+mn-cs"/>
              </a:rPr>
              <a:t>产生卡西米尔效应</a:t>
            </a:r>
          </a:p>
          <a:p>
            <a:pPr fontAlgn="base"/>
            <a:r>
              <a:rPr lang="zh-CN" altLang="en-US" sz="1600" b="0" i="0" kern="1200">
                <a:solidFill>
                  <a:schemeClr val="tx1"/>
                </a:solidFill>
                <a:effectLst/>
                <a:latin typeface="微软雅黑" panose="020B0503020204020204" charset="-122"/>
                <a:ea typeface="微软雅黑" panose="020B0503020204020204" charset="-122"/>
                <a:cs typeface="+mn-cs"/>
              </a:rPr>
              <a:t>真空玻色场的边界条件会改变零点能谱，导致</a:t>
            </a:r>
            <a:r>
              <a:rPr lang="zh-CN" altLang="en-US" sz="1600" b="1" i="0" kern="1200">
                <a:solidFill>
                  <a:schemeClr val="tx1"/>
                </a:solidFill>
                <a:effectLst/>
                <a:latin typeface="微软雅黑" panose="020B0503020204020204" charset="-122"/>
                <a:ea typeface="微软雅黑" panose="020B0503020204020204" charset="-122"/>
                <a:cs typeface="+mn-cs"/>
              </a:rPr>
              <a:t>可测量的宏观力</a:t>
            </a:r>
            <a:endParaRPr lang="zh-CN" altLang="en-US" sz="1600" b="0" i="0" kern="120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a:solidFill>
                  <a:schemeClr val="tx1"/>
                </a:solidFill>
                <a:effectLst/>
                <a:latin typeface="微软雅黑" panose="020B0503020204020204" charset="-122"/>
                <a:ea typeface="微软雅黑" panose="020B0503020204020204" charset="-122"/>
                <a:cs typeface="+mn-cs"/>
              </a:rPr>
              <a:t>相较于封闭</a:t>
            </a:r>
            <a:r>
              <a:rPr lang="en-US" altLang="zh-CN" sz="1600" b="0" i="0" kern="1200">
                <a:solidFill>
                  <a:schemeClr val="tx1"/>
                </a:solidFill>
                <a:effectLst/>
                <a:latin typeface="微软雅黑" panose="020B0503020204020204" charset="-122"/>
                <a:ea typeface="微软雅黑" panose="020B0503020204020204" charset="-122"/>
                <a:cs typeface="+mn-cs"/>
              </a:rPr>
              <a:t>GRAPE</a:t>
            </a:r>
            <a:r>
              <a:rPr lang="zh-CN" altLang="en-US" sz="1600" b="0" i="0" kern="1200">
                <a:solidFill>
                  <a:schemeClr val="tx1"/>
                </a:solidFill>
                <a:effectLst/>
                <a:latin typeface="微软雅黑" panose="020B0503020204020204" charset="-122"/>
                <a:ea typeface="微软雅黑" panose="020B0503020204020204" charset="-122"/>
                <a:cs typeface="+mn-cs"/>
              </a:rPr>
              <a:t>算法无法发现的全新控制方案，这种近似的开放</a:t>
            </a:r>
            <a:r>
              <a:rPr lang="en-US" altLang="zh-CN" b="0" i="0">
                <a:solidFill>
                  <a:srgbClr val="000000"/>
                </a:solidFill>
                <a:effectLst/>
                <a:latin typeface="微软雅黑" panose="020B0503020204020204" charset="-122"/>
                <a:ea typeface="微软雅黑" panose="020B0503020204020204" charset="-122"/>
              </a:rPr>
              <a:t>GRAPE</a:t>
            </a:r>
            <a:r>
              <a:rPr lang="zh-CN" altLang="en-US" sz="1600" b="0" i="0" kern="1200">
                <a:solidFill>
                  <a:schemeClr val="tx1"/>
                </a:solidFill>
                <a:effectLst/>
                <a:latin typeface="微软雅黑" panose="020B0503020204020204" charset="-122"/>
                <a:ea typeface="微软雅黑" panose="020B0503020204020204" charset="-122"/>
                <a:cs typeface="+mn-cs"/>
              </a:rPr>
              <a:t>算法展现出更高的概率，能够找到既能抑制扰动影响又对参数不确定性具有鲁棒性的潜在控制脉冲。仿真与实验结果均证实了该算法的计算效能：在保持每次迭代计算梯度复杂度适度线性增长的同时，生成高性能脉冲的概率提升了</a:t>
            </a:r>
            <a:r>
              <a:rPr lang="en-US" altLang="zh-CN" sz="1600" b="0" i="0" kern="1200">
                <a:solidFill>
                  <a:schemeClr val="tx1"/>
                </a:solidFill>
                <a:effectLst/>
                <a:latin typeface="微软雅黑" panose="020B0503020204020204" charset="-122"/>
                <a:ea typeface="微软雅黑" panose="020B0503020204020204" charset="-122"/>
                <a:cs typeface="+mn-cs"/>
              </a:rPr>
              <a:t>340</a:t>
            </a:r>
            <a:r>
              <a:rPr lang="zh-CN" altLang="en-US" sz="1600" b="0" i="0" kern="1200">
                <a:solidFill>
                  <a:schemeClr val="tx1"/>
                </a:solidFill>
                <a:effectLst/>
                <a:latin typeface="微软雅黑" panose="020B0503020204020204" charset="-122"/>
                <a:ea typeface="微软雅黑" panose="020B0503020204020204" charset="-122"/>
                <a:cs typeface="+mn-cs"/>
              </a:rPr>
              <a:t>倍。 该算法使我们能够在实际控制开放量子系统时逼近失真度的实际下限，基于当前系统参数有望实现更优性能。例如，虽然使用封闭</a:t>
            </a:r>
            <a:r>
              <a:rPr lang="en-US" altLang="zh-CN" sz="1600" b="0" i="0" kern="1200">
                <a:solidFill>
                  <a:schemeClr val="tx1"/>
                </a:solidFill>
                <a:effectLst/>
                <a:latin typeface="微软雅黑" panose="020B0503020204020204" charset="-122"/>
                <a:ea typeface="微软雅黑" panose="020B0503020204020204" charset="-122"/>
                <a:cs typeface="+mn-cs"/>
              </a:rPr>
              <a:t>GRAPE</a:t>
            </a:r>
            <a:r>
              <a:rPr lang="zh-CN" altLang="en-US" sz="1600" b="0" i="0" kern="1200">
                <a:solidFill>
                  <a:schemeClr val="tx1"/>
                </a:solidFill>
                <a:effectLst/>
                <a:latin typeface="微软雅黑" panose="020B0503020204020204" charset="-122"/>
                <a:ea typeface="微软雅黑" panose="020B0503020204020204" charset="-122"/>
                <a:cs typeface="+mn-cs"/>
              </a:rPr>
              <a:t>算法的平均失真度可达</a:t>
            </a:r>
            <a:r>
              <a:rPr lang="en-US" altLang="zh-CN" sz="1600" b="0" i="0" kern="1200">
                <a:solidFill>
                  <a:schemeClr val="tx1"/>
                </a:solidFill>
                <a:effectLst/>
                <a:latin typeface="微软雅黑" panose="020B0503020204020204" charset="-122"/>
                <a:ea typeface="微软雅黑" panose="020B0503020204020204" charset="-122"/>
                <a:cs typeface="+mn-cs"/>
              </a:rPr>
              <a:t>1.84%</a:t>
            </a:r>
            <a:r>
              <a:rPr lang="zh-CN" altLang="en-US" sz="1600" b="0" i="0" kern="1200">
                <a:solidFill>
                  <a:schemeClr val="tx1"/>
                </a:solidFill>
                <a:effectLst/>
                <a:latin typeface="微软雅黑" panose="020B0503020204020204" charset="-122"/>
                <a:ea typeface="微软雅黑" panose="020B0503020204020204" charset="-122"/>
                <a:cs typeface="+mn-cs"/>
              </a:rPr>
              <a:t>，但实验表明，采用近似</a:t>
            </a:r>
            <a:r>
              <a:rPr lang="en-US" altLang="zh-CN" sz="1600" b="0" i="0" kern="1200">
                <a:solidFill>
                  <a:schemeClr val="tx1"/>
                </a:solidFill>
                <a:effectLst/>
                <a:latin typeface="微软雅黑" panose="020B0503020204020204" charset="-122"/>
                <a:ea typeface="微软雅黑" panose="020B0503020204020204" charset="-122"/>
                <a:cs typeface="+mn-cs"/>
              </a:rPr>
              <a:t>Open-grape</a:t>
            </a:r>
            <a:r>
              <a:rPr lang="zh-CN" altLang="en-US" sz="1600" b="0" i="0" kern="1200">
                <a:solidFill>
                  <a:schemeClr val="tx1"/>
                </a:solidFill>
                <a:effectLst/>
                <a:latin typeface="微软雅黑" panose="020B0503020204020204" charset="-122"/>
                <a:ea typeface="微软雅黑" panose="020B0503020204020204" charset="-122"/>
                <a:cs typeface="+mn-cs"/>
              </a:rPr>
              <a:t>算法获得的最佳优化结果可达到</a:t>
            </a:r>
            <a:r>
              <a:rPr lang="en-US" altLang="zh-CN" sz="1600" b="0" i="0" kern="1200">
                <a:solidFill>
                  <a:schemeClr val="tx1"/>
                </a:solidFill>
                <a:effectLst/>
                <a:latin typeface="微软雅黑" panose="020B0503020204020204" charset="-122"/>
                <a:ea typeface="微软雅黑" panose="020B0503020204020204" charset="-122"/>
                <a:cs typeface="+mn-cs"/>
              </a:rPr>
              <a:t>0.60%</a:t>
            </a:r>
            <a:r>
              <a:rPr lang="zh-CN" altLang="en-US" sz="1600" b="0" i="0" kern="1200">
                <a:solidFill>
                  <a:schemeClr val="tx1"/>
                </a:solidFill>
                <a:effectLst/>
                <a:latin typeface="微软雅黑" panose="020B0503020204020204" charset="-122"/>
                <a:ea typeface="微软雅黑" panose="020B0503020204020204" charset="-122"/>
                <a:cs typeface="+mn-cs"/>
              </a:rPr>
              <a:t>。</a:t>
            </a:r>
            <a:endParaRPr lang="en-US" altLang="zh-CN" sz="1600" b="0" i="0" kern="1200">
              <a:solidFill>
                <a:schemeClr val="tx1"/>
              </a:solidFill>
              <a:effectLst/>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i="0" kern="1200">
              <a:solidFill>
                <a:schemeClr val="tx1"/>
              </a:solidFill>
              <a:effectLst/>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00000"/>
                </a:solidFill>
                <a:effectLst/>
                <a:latin typeface="微软雅黑" panose="020B0503020204020204" charset="-122"/>
                <a:ea typeface="微软雅黑" panose="020B0503020204020204" charset="-122"/>
              </a:rPr>
              <a:t>为提升该算法的实际应用性，未来需继续优化量子优化算法解决局部最优等问题来进一步降低失真率，提高量子系统的保真度。最后，为进一步增强量子系统的性能，我们需要改进算法以有效应对低频和非马尔可夫噪声。</a:t>
            </a:r>
          </a:p>
          <a:p>
            <a:pPr algn="l"/>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通过建立一种基于动态扰动传递或初始态制备误差对量子态误差影响的测量形式体系，使得应用经典鲁棒控制工具（如结构奇异值分析）</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7C215-E670-EC4F-866A-E3F2F79061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85BE2E-29E3-C4CC-BD74-384D50F9D359}"/>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D597E46-F515-1A98-D8FF-F2B2D88688DD}"/>
              </a:ext>
            </a:extLst>
          </p:cNvPr>
          <p:cNvSpPr>
            <a:spLocks noGrp="1"/>
          </p:cNvSpPr>
          <p:nvPr>
            <p:ph type="body" idx="1"/>
          </p:nvPr>
        </p:nvSpPr>
        <p:spPr/>
        <p:txBody>
          <a:bodyPr/>
          <a:lstStyle/>
          <a:p>
            <a:pPr algn="l"/>
            <a:r>
              <a:rPr lang="zh-CN" altLang="en-US" b="0" i="0">
                <a:solidFill>
                  <a:srgbClr val="000000"/>
                </a:solidFill>
                <a:effectLst/>
                <a:latin typeface="Inter"/>
              </a:rPr>
              <a:t>然而，由于对哈密顿量、退相干过程及初始态制备误差的认知有限，这些不确定性会影响控制方案的有效性。尽管经典鲁棒控制已为这类情况开发出相对容易应用于量子光学的有效解决方案，但这些方案并不能直接适用于其他量子控制领域，例如自旋系统。</a:t>
            </a:r>
            <a:endParaRPr lang="en-US" altLang="zh-CN" b="0" i="0">
              <a:solidFill>
                <a:srgbClr val="000000"/>
              </a:solidFill>
              <a:effectLst/>
              <a:latin typeface="Inter"/>
            </a:endParaRPr>
          </a:p>
          <a:p>
            <a:pPr algn="l"/>
            <a:endParaRPr lang="en-US" altLang="zh-CN" b="0" i="0">
              <a:solidFill>
                <a:srgbClr val="000000"/>
              </a:solidFill>
              <a:effectLst/>
              <a:latin typeface="Inter"/>
            </a:endParaRPr>
          </a:p>
          <a:p>
            <a:pPr algn="l"/>
            <a:r>
              <a:rPr lang="zh-CN" altLang="en-US" b="0" i="0">
                <a:solidFill>
                  <a:srgbClr val="000000"/>
                </a:solidFill>
                <a:effectLst/>
                <a:latin typeface="Inter"/>
              </a:rPr>
              <a:t>我们的理论框架还解决了其他难题，包括多重极点问题</a:t>
            </a:r>
            <a:r>
              <a:rPr lang="en-US" altLang="zh-CN" b="0" i="0">
                <a:solidFill>
                  <a:srgbClr val="000000"/>
                </a:solidFill>
                <a:effectLst/>
                <a:latin typeface="Inter"/>
              </a:rPr>
              <a:t>——</a:t>
            </a:r>
            <a:r>
              <a:rPr lang="zh-CN" altLang="en-US" b="0" i="0">
                <a:solidFill>
                  <a:srgbClr val="000000"/>
                </a:solidFill>
                <a:effectLst/>
                <a:latin typeface="Inter"/>
              </a:rPr>
              <a:t>这些极点可能像</a:t>
            </a:r>
            <a:r>
              <a:rPr lang="en-US" altLang="zh-CN" b="0" i="0">
                <a:solidFill>
                  <a:srgbClr val="000000"/>
                </a:solidFill>
                <a:effectLst/>
                <a:latin typeface="Inter"/>
              </a:rPr>
              <a:t>s=0</a:t>
            </a:r>
            <a:r>
              <a:rPr lang="zh-CN" altLang="en-US" b="0" i="0">
                <a:solidFill>
                  <a:srgbClr val="000000"/>
                </a:solidFill>
                <a:effectLst/>
                <a:latin typeface="Inter"/>
              </a:rPr>
              <a:t>处的极点那样结构稳定，也可能通过扰动物理意义参数而消失。我们进一步证明了这些概念在两种经典理论中不存在的场景中的适用性：哈密顿量基（即哈密顿量的本征基）中的纯退相干作用，以及耗散腔动力学。更深层次的潜在问题是：在相干量子控制和退相干存在的情况下，经典理论中关于性能与不确定性敏感性冲突的局限性是否仍然成立。</a:t>
            </a:r>
            <a:endParaRPr lang="zh-CN" altLang="en-US" b="0" i="0" dirty="0">
              <a:solidFill>
                <a:srgbClr val="000000"/>
              </a:solidFill>
              <a:effectLst/>
              <a:latin typeface="Inter"/>
            </a:endParaRPr>
          </a:p>
        </p:txBody>
      </p:sp>
      <p:sp>
        <p:nvSpPr>
          <p:cNvPr id="4" name="灯片编号占位符 3">
            <a:extLst>
              <a:ext uri="{FF2B5EF4-FFF2-40B4-BE49-F238E27FC236}">
                <a16:creationId xmlns:a16="http://schemas.microsoft.com/office/drawing/2014/main" id="{050A26D5-C1D3-601A-C6D2-7F04705E085A}"/>
              </a:ext>
            </a:extLst>
          </p:cNvPr>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18563136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7F5C-99DA-9F6B-09A9-C33DE4830E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CA990D-09EC-C485-37F1-80E0D85C99C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B194BD85-1D3D-BC22-21A7-578BFEA63A9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在研究受结构化扰动影响的量子动力学时，需注意某些扰动可能无法区分，例如初始态制备误差与退相干。</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19BE876-5FB4-9A5E-0722-78B6257DF3FA}"/>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1832736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45DB2-8B4A-CB3B-A287-2127A3FEDE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5286A-5723-FCB7-51F7-BDF335D746F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142F845-7D81-A8BA-09C8-0AD95C96143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我们旨在量化开放量子系统在结构化扰动下的稳健性能。退相干可被视为封闭量子系统中的结构化扰动。系统或控制哈密顿量中的诸多不确定性亦可视为结构化扰动。我们可以通过一个依赖于 </a:t>
            </a:r>
            <a:r>
              <a:rPr lang="en-US" altLang="zh-CN" sz="1600" kern="1200" dirty="0">
                <a:solidFill>
                  <a:schemeClr val="tx1"/>
                </a:solidFill>
                <a:effectLst/>
                <a:latin typeface="微软雅黑" panose="020B0503020204020204" charset="-122"/>
                <a:ea typeface="微软雅黑" panose="020B0503020204020204" charset="-122"/>
                <a:cs typeface="+mn-cs"/>
              </a:rPr>
              <a:t>δ </a:t>
            </a:r>
            <a:r>
              <a:rPr lang="zh-CN" altLang="en-US" sz="1600" kern="1200" dirty="0">
                <a:solidFill>
                  <a:schemeClr val="tx1"/>
                </a:solidFill>
                <a:effectLst/>
                <a:latin typeface="微软雅黑" panose="020B0503020204020204" charset="-122"/>
                <a:ea typeface="微软雅黑" panose="020B0503020204020204" charset="-122"/>
                <a:cs typeface="+mn-cs"/>
              </a:rPr>
              <a:t>的扰动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误差传递函数</a:t>
            </a:r>
            <a:r>
              <a:rPr lang="en-US" altLang="zh-CN" sz="1600" kern="1200" dirty="0">
                <a:solidFill>
                  <a:schemeClr val="tx1"/>
                </a:solidFill>
                <a:effectLst/>
                <a:latin typeface="微软雅黑" panose="020B0503020204020204" charset="-122"/>
                <a:ea typeface="微软雅黑" panose="020B0503020204020204" charset="-122"/>
                <a:cs typeface="+mn-cs"/>
              </a:rPr>
              <a:t>T z</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w</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s</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δ</a:t>
            </a:r>
            <a:r>
              <a:rPr lang="zh-CN" altLang="en-US" sz="1600" kern="1200" dirty="0">
                <a:solidFill>
                  <a:schemeClr val="tx1"/>
                </a:solidFill>
                <a:effectLst/>
                <a:latin typeface="微软雅黑" panose="020B0503020204020204" charset="-122"/>
                <a:ea typeface="微软雅黑" panose="020B0503020204020204" charset="-122"/>
                <a:cs typeface="+mn-cs"/>
              </a:rPr>
              <a:t>）来量化量子系统在不确定性下的闭环性能。考虑一个未受扰动和受扰动版本的</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，其状态向量分别为</a:t>
            </a:r>
            <a:r>
              <a:rPr lang="en-US" altLang="zh-CN" sz="1600" kern="1200" dirty="0" err="1">
                <a:solidFill>
                  <a:schemeClr val="tx1"/>
                </a:solidFill>
                <a:effectLst/>
                <a:latin typeface="微软雅黑" panose="020B0503020204020204" charset="-122"/>
                <a:ea typeface="微软雅黑" panose="020B0503020204020204" charset="-122"/>
                <a:cs typeface="+mn-cs"/>
              </a:rPr>
              <a:t>ru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err="1">
                <a:solidFill>
                  <a:schemeClr val="tx1"/>
                </a:solidFill>
                <a:effectLst/>
                <a:latin typeface="微软雅黑" panose="020B0503020204020204" charset="-122"/>
                <a:ea typeface="微软雅黑" panose="020B0503020204020204" charset="-122"/>
                <a:cs typeface="+mn-cs"/>
              </a:rPr>
              <a:t>rp</a:t>
            </a:r>
            <a:r>
              <a:rPr lang="zh-CN" altLang="en-US" sz="1600" kern="1200" dirty="0">
                <a:solidFill>
                  <a:schemeClr val="tx1"/>
                </a:solidFill>
                <a:effectLst/>
                <a:latin typeface="微软雅黑" panose="020B0503020204020204" charset="-122"/>
                <a:ea typeface="微软雅黑" panose="020B0503020204020204" charset="-122"/>
                <a:cs typeface="+mn-cs"/>
              </a:rPr>
              <a:t>，分别按照以下方式演化：</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rPr>
              <a:t>传递函数量化了由于不完善的动力学或初始状态准备引起的误差如何作为频率的函数以及系统的临界频率。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AB9CBB4-9DBB-3676-3717-59552F85D22B}"/>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25034303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F6356-0519-EC0F-9BD9-514CD473DB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DED1AE-DCE0-C0B9-CEAA-017111351EF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D1C82B9-36D2-33C3-7F79-095C00199A6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9945319-5A51-E2B5-7657-94335E81233E}"/>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25555736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13B7-3BEB-2B86-B583-A07D2137D9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C73155-2027-B06D-1A6A-276ECBE2E31F}"/>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27B8798-DD51-9FA7-EA26-94BD81E6D10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777099C-92BC-4D94-3E71-538DB8AC12DB}"/>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3997660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25DC-18AE-6C7F-C649-C22488926F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95DCA5-EFB1-EA96-9CF3-011EB6FE288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F63C8A1-4B8A-FC04-A674-25020030105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7B388BC-BDD8-85C0-E8AF-29D1E9EDB9E8}"/>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71958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2BD96-1F6C-D65D-76F1-016763C134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F1EC08-3CCD-8921-3835-179AAB40CD8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45906AE-91D3-ED7F-1E79-7649D226D44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之后引入哈密顿量的不确定性。它主要是针对玻色子在玻色量子场中的不确定性进行建模。将哈密顿量建模为一受量子堙灭创造影响的动态能量函数，可以表达为玻色子在玻色量子场中的不确定性会随发生量子涨落的程度受影响。代表量子创造和堙灭越活越，对应的哈密顿量就具有更大的不确定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0E2F15-E19B-FFC0-C2A0-53504DE580DD}"/>
              </a:ext>
            </a:extLst>
          </p:cNvPr>
          <p:cNvSpPr>
            <a:spLocks noGrp="1"/>
          </p:cNvSpPr>
          <p:nvPr>
            <p:ph type="sldNum" sz="quarter" idx="10"/>
          </p:nvPr>
        </p:nvSpPr>
        <p:spPr/>
        <p:txBody>
          <a:bodyPr/>
          <a:lstStyle/>
          <a:p>
            <a:fld id="{677A2CBA-E486-4DC8-8696-C7854B0A28FD}" type="slidenum">
              <a:rPr lang="zh-CN" altLang="en-US" smtClean="0"/>
              <a:t>8</a:t>
            </a:fld>
            <a:endParaRPr lang="zh-CN" altLang="en-US"/>
          </a:p>
        </p:txBody>
      </p:sp>
    </p:spTree>
    <p:extLst>
      <p:ext uri="{BB962C8B-B14F-4D97-AF65-F5344CB8AC3E}">
        <p14:creationId xmlns:p14="http://schemas.microsoft.com/office/powerpoint/2010/main" val="1989616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F6A7-AB65-4C03-2C7F-D17F54C50A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125F21-A7B0-65A2-ACD7-721521ADAD8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C50D1E3F-66E0-722E-1462-C4BFBCDB5B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1C5361F-6F08-817B-7A98-E03BE7DAADBC}"/>
              </a:ext>
            </a:extLst>
          </p:cNvPr>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1642395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2932F-86A8-BE86-9D49-FE310FF522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DAE29-943D-47BF-DF5E-FBD5D8BBDFCB}"/>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D88559E-61BD-CDBB-0570-D12224DB5389}"/>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1BB1A38B-F972-D76B-8A56-0F77BC3673B6}"/>
              </a:ext>
            </a:extLst>
          </p:cNvPr>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542383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55AB5-0600-4C28-8962-7F595EDDB9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31447A-589F-DFF1-5E2C-B4626F88C49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ACCABA5D-BA25-831E-E2CC-BEC583B3D5BE}"/>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96D3E50-2E38-4EF4-2F5B-4FD3F0BFA68E}"/>
              </a:ext>
            </a:extLst>
          </p:cNvPr>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1589669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5175-494E-3BA6-8B50-67588BCBE0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DE76B1-62D7-A441-62E5-FADD9E01A5D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F614EF1-FCAC-D87C-92A3-CE97F3837819}"/>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69EC2C38-324F-8BDA-8429-54F5127FC9AD}"/>
              </a:ext>
            </a:extLst>
          </p:cNvPr>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6579751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D237-5716-61FD-154D-6526F44247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C93F5F-7785-4AB5-905A-0C11A0F31DBB}"/>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382528B-F542-D695-67A8-B23835AD280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87442A9C-10D7-D86E-5A9C-D590B8620FE5}"/>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28368012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AC600-91F2-75B1-0506-5DDDBD797E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188D1-7E5E-32C9-F1B9-4C3B4AAFD09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161A80FB-D29C-59C5-6744-F82C0E7929A7}"/>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D4BF099-D107-0155-F2BA-A2BEC680F7CC}"/>
              </a:ext>
            </a:extLst>
          </p:cNvPr>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24507492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0150-13D2-82CF-1FE3-8BC41970E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A17036-DFA6-5DC4-5870-3837A87C091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F7BD79A-7649-A629-DE11-21B7410F5BE3}"/>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A97E2AFB-2DCB-DE0E-5062-840D86371713}"/>
              </a:ext>
            </a:extLst>
          </p:cNvPr>
          <p:cNvSpPr>
            <a:spLocks noGrp="1"/>
          </p:cNvSpPr>
          <p:nvPr>
            <p:ph type="sldNum" sz="quarter" idx="10"/>
          </p:nvPr>
        </p:nvSpPr>
        <p:spPr/>
        <p:txBody>
          <a:bodyPr/>
          <a:lstStyle/>
          <a:p>
            <a:fld id="{677A2CBA-E486-4DC8-8696-C7854B0A28FD}" type="slidenum">
              <a:rPr lang="zh-CN" altLang="en-US" smtClean="0"/>
              <a:t>87</a:t>
            </a:fld>
            <a:endParaRPr lang="zh-CN" altLang="en-US"/>
          </a:p>
        </p:txBody>
      </p:sp>
    </p:spTree>
    <p:extLst>
      <p:ext uri="{BB962C8B-B14F-4D97-AF65-F5344CB8AC3E}">
        <p14:creationId xmlns:p14="http://schemas.microsoft.com/office/powerpoint/2010/main" val="13522544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a:solidFill>
                  <a:schemeClr val="tx1"/>
                </a:solidFill>
                <a:effectLst/>
                <a:latin typeface="微软雅黑" panose="020B0503020204020204" charset="-122"/>
                <a:ea typeface="微软雅黑" panose="020B0503020204020204" charset="-122"/>
                <a:cs typeface="+mn-cs"/>
              </a:rPr>
              <a:t>为了实现对于公式（</a:t>
            </a:r>
            <a:r>
              <a:rPr lang="en-US" altLang="zh-CN" sz="1600" kern="1200">
                <a:solidFill>
                  <a:schemeClr val="tx1"/>
                </a:solidFill>
                <a:effectLst/>
                <a:latin typeface="微软雅黑" panose="020B0503020204020204" charset="-122"/>
                <a:ea typeface="微软雅黑" panose="020B0503020204020204" charset="-122"/>
                <a:cs typeface="+mn-cs"/>
              </a:rPr>
              <a:t>18</a:t>
            </a:r>
            <a:r>
              <a:rPr lang="zh-CN" altLang="en-US" sz="1600" kern="1200">
                <a:solidFill>
                  <a:schemeClr val="tx1"/>
                </a:solidFill>
                <a:effectLst/>
                <a:latin typeface="微软雅黑" panose="020B0503020204020204" charset="-122"/>
                <a:ea typeface="微软雅黑" panose="020B0503020204020204" charset="-122"/>
                <a:cs typeface="+mn-cs"/>
              </a:rPr>
              <a:t>）的线性复量子系统的鲁棒控制，首先需要分析其相关的性质，以及所满足的条件。首先是稳定性证明，定义抽象李雅普诺夫能量</a:t>
            </a:r>
            <a:r>
              <a:rPr lang="en-US" altLang="zh-CN" sz="1600" kern="1200">
                <a:solidFill>
                  <a:schemeClr val="tx1"/>
                </a:solidFill>
                <a:effectLst/>
                <a:latin typeface="微软雅黑" panose="020B0503020204020204" charset="-122"/>
                <a:ea typeface="微软雅黑" panose="020B0503020204020204" charset="-122"/>
                <a:cs typeface="+mn-cs"/>
              </a:rPr>
              <a:t>V(t)</a:t>
            </a:r>
            <a:r>
              <a:rPr lang="zh-CN" altLang="en-US" sz="1600" kern="1200">
                <a:solidFill>
                  <a:schemeClr val="tx1"/>
                </a:solidFill>
                <a:effectLst/>
                <a:latin typeface="微软雅黑" panose="020B0503020204020204" charset="-122"/>
                <a:ea typeface="微软雅黑" panose="020B0503020204020204" charset="-122"/>
                <a:cs typeface="+mn-cs"/>
              </a:rPr>
              <a:t>，和经典的区别在于它是随机的，它的含义是通过一量子观测器经过多次测量后得到的观测期望值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1843277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algn="just" rtl="0" eaLnBrk="1" latinLnBrk="0" hangingPunct="1">
              <a:spcBef>
                <a:spcPts val="0"/>
              </a:spcBef>
              <a:spcAft>
                <a:spcPts val="0"/>
              </a:spcAft>
            </a:pPr>
            <a:endParaRPr lang="zh-CN" altLang="zh-CN" dirty="0">
              <a:effectLst/>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1/12/2025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1/12/2025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1/12/2025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1/12/2025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1/12/2025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1/12/2025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1/12/2025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1/12/2025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1/12/2025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1/12/2025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1/12/2025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1/12/2025</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1/12/2025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customXml" Target="../ink/ink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customXml" Target="../ink/ink3.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50.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7.xml"/><Relationship Id="rId1" Type="http://schemas.openxmlformats.org/officeDocument/2006/relationships/tags" Target="../tags/tag7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2.xml"/><Relationship Id="rId5" Type="http://schemas.openxmlformats.org/officeDocument/2006/relationships/tags" Target="../tags/tag15.xml"/><Relationship Id="rId10" Type="http://schemas.openxmlformats.org/officeDocument/2006/relationships/slideLayout" Target="../slideLayouts/slideLayout1.xml"/><Relationship Id="rId4" Type="http://schemas.openxmlformats.org/officeDocument/2006/relationships/tags" Target="../tags/tag14.xml"/><Relationship Id="rId9" Type="http://schemas.openxmlformats.org/officeDocument/2006/relationships/tags" Target="../tags/tag19.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8.xml"/><Relationship Id="rId7" Type="http://schemas.openxmlformats.org/officeDocument/2006/relationships/image" Target="../media/image4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notesSlide" Target="../notesSlides/notesSlide20.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80.xml"/><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83.xml"/><Relationship Id="rId7" Type="http://schemas.openxmlformats.org/officeDocument/2006/relationships/slideLayout" Target="../slideLayouts/slideLayout18.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tags" Target="../tags/tag112.xml"/><Relationship Id="rId3" Type="http://schemas.openxmlformats.org/officeDocument/2006/relationships/tags" Target="../tags/tag89.xml"/><Relationship Id="rId21" Type="http://schemas.openxmlformats.org/officeDocument/2006/relationships/tags" Target="../tags/tag107.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32" Type="http://schemas.microsoft.com/office/2007/relationships/hdphoto" Target="../media/hdphoto1.wdp"/><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tags" Target="../tags/tag114.xml"/><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image" Target="../media/image1.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tags" Target="../tags/tag113.xml"/><Relationship Id="rId30"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 Type="http://schemas.openxmlformats.org/officeDocument/2006/relationships/tags" Target="../tags/tag117.xml"/><Relationship Id="rId21" Type="http://schemas.openxmlformats.org/officeDocument/2006/relationships/tags" Target="../tags/tag135.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29" Type="http://schemas.openxmlformats.org/officeDocument/2006/relationships/slideLayout" Target="../slideLayouts/slideLayout18.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tags" Target="../tags/tag138.xml"/><Relationship Id="rId32" Type="http://schemas.microsoft.com/office/2007/relationships/hdphoto" Target="../media/hdphoto1.wdp"/><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tags" Target="../tags/tag142.xml"/><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image" Target="../media/image1.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50.png"/><Relationship Id="rId12" Type="http://schemas.openxmlformats.org/officeDocument/2006/relationships/customXml" Target="../ink/ink7.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customXml" Target="../ink/ink4.xml"/><Relationship Id="rId11"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customXml" Target="../ink/ink6.xml"/><Relationship Id="rId4" Type="http://schemas.openxmlformats.org/officeDocument/2006/relationships/image" Target="../media/image45.png"/><Relationship Id="rId9" Type="http://schemas.openxmlformats.org/officeDocument/2006/relationships/image" Target="../media/image460.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12.xml"/><Relationship Id="rId3" Type="http://schemas.openxmlformats.org/officeDocument/2006/relationships/image" Target="../media/image50.png"/><Relationship Id="rId7" Type="http://schemas.openxmlformats.org/officeDocument/2006/relationships/customXml" Target="../ink/ink9.xml"/><Relationship Id="rId12"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10.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customXml" Target="../ink/ink14.xml"/><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20.xml"/><Relationship Id="rId18"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customXml" Target="../ink/ink17.xml"/><Relationship Id="rId12" Type="http://schemas.openxmlformats.org/officeDocument/2006/relationships/image" Target="../media/image71.png"/><Relationship Id="rId17" Type="http://schemas.openxmlformats.org/officeDocument/2006/relationships/customXml" Target="../ink/ink22.xml"/><Relationship Id="rId2" Type="http://schemas.openxmlformats.org/officeDocument/2006/relationships/notesSlide" Target="../notesSlides/notesSlide31.xml"/><Relationship Id="rId16" Type="http://schemas.openxmlformats.org/officeDocument/2006/relationships/image" Target="../media/image73.png"/><Relationship Id="rId20"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customXml" Target="../ink/ink19.xml"/><Relationship Id="rId5" Type="http://schemas.openxmlformats.org/officeDocument/2006/relationships/image" Target="../media/image64.png"/><Relationship Id="rId15" Type="http://schemas.openxmlformats.org/officeDocument/2006/relationships/customXml" Target="../ink/ink21.xml"/><Relationship Id="rId10" Type="http://schemas.openxmlformats.org/officeDocument/2006/relationships/image" Target="../media/image70.png"/><Relationship Id="rId19" Type="http://schemas.openxmlformats.org/officeDocument/2006/relationships/customXml" Target="../ink/ink23.xml"/><Relationship Id="rId4" Type="http://schemas.openxmlformats.org/officeDocument/2006/relationships/image" Target="../media/image63.png"/><Relationship Id="rId9" Type="http://schemas.openxmlformats.org/officeDocument/2006/relationships/customXml" Target="../ink/ink18.xml"/><Relationship Id="rId1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77.jpg"/></Relationships>
</file>

<file path=ppt/slides/_rels/slide33.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730.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customXml" Target="../ink/ink27.xm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690.png"/><Relationship Id="rId11" Type="http://schemas.openxmlformats.org/officeDocument/2006/relationships/image" Target="../media/image720.png"/><Relationship Id="rId5" Type="http://schemas.openxmlformats.org/officeDocument/2006/relationships/customXml" Target="../ink/ink24.xml"/><Relationship Id="rId10" Type="http://schemas.openxmlformats.org/officeDocument/2006/relationships/customXml" Target="../ink/ink26.xml"/><Relationship Id="rId4" Type="http://schemas.openxmlformats.org/officeDocument/2006/relationships/image" Target="../media/image79.png"/><Relationship Id="rId9" Type="http://schemas.openxmlformats.org/officeDocument/2006/relationships/image" Target="../media/image710.png"/><Relationship Id="rId1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customXml" Target="../ink/ink32.xml"/><Relationship Id="rId2" Type="http://schemas.openxmlformats.org/officeDocument/2006/relationships/notesSlide" Target="../notesSlides/notesSlide35.xml"/><Relationship Id="rId16"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customXml" Target="../ink/ink29.xml"/><Relationship Id="rId11" Type="http://schemas.openxmlformats.org/officeDocument/2006/relationships/image" Target="../media/image88.png"/><Relationship Id="rId5" Type="http://schemas.openxmlformats.org/officeDocument/2006/relationships/image" Target="../media/image85.png"/><Relationship Id="rId15" Type="http://schemas.openxmlformats.org/officeDocument/2006/relationships/image" Target="../media/image90.png"/><Relationship Id="rId10" Type="http://schemas.openxmlformats.org/officeDocument/2006/relationships/customXml" Target="../ink/ink31.xml"/><Relationship Id="rId4" Type="http://schemas.openxmlformats.org/officeDocument/2006/relationships/customXml" Target="../ink/ink28.xml"/><Relationship Id="rId9" Type="http://schemas.openxmlformats.org/officeDocument/2006/relationships/image" Target="../media/image87.png"/><Relationship Id="rId14" Type="http://schemas.openxmlformats.org/officeDocument/2006/relationships/customXml" Target="../ink/ink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4.xml"/><Relationship Id="rId1" Type="http://schemas.openxmlformats.org/officeDocument/2006/relationships/tags" Target="../tags/tag14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9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149.xml"/><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tags" Target="../tags/tag45.xml"/><Relationship Id="rId3" Type="http://schemas.openxmlformats.org/officeDocument/2006/relationships/tags" Target="../tags/tag22.xml"/><Relationship Id="rId21" Type="http://schemas.openxmlformats.org/officeDocument/2006/relationships/tags" Target="../tags/tag40.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tags" Target="../tags/tag44.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29" Type="http://schemas.openxmlformats.org/officeDocument/2006/relationships/slideLayout" Target="../slideLayouts/slideLayout18.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tags" Target="../tags/tag43.xml"/><Relationship Id="rId32" Type="http://schemas.microsoft.com/office/2007/relationships/hdphoto" Target="../media/hdphoto1.wdp"/><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tags" Target="../tags/tag47.xml"/><Relationship Id="rId10" Type="http://schemas.openxmlformats.org/officeDocument/2006/relationships/tags" Target="../tags/tag29.xml"/><Relationship Id="rId19" Type="http://schemas.openxmlformats.org/officeDocument/2006/relationships/tags" Target="../tags/tag38.xml"/><Relationship Id="rId31" Type="http://schemas.openxmlformats.org/officeDocument/2006/relationships/image" Target="../media/image1.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tags" Target="../tags/tag46.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52.xml"/><Relationship Id="rId7" Type="http://schemas.openxmlformats.org/officeDocument/2006/relationships/slideLayout" Target="../slideLayouts/slideLayout18.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tags" Target="../tags/tag181.xml"/><Relationship Id="rId3" Type="http://schemas.openxmlformats.org/officeDocument/2006/relationships/tags" Target="../tags/tag158.xml"/><Relationship Id="rId21" Type="http://schemas.openxmlformats.org/officeDocument/2006/relationships/tags" Target="../tags/tag176.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tags" Target="../tags/tag180.xml"/><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29" Type="http://schemas.openxmlformats.org/officeDocument/2006/relationships/slideLayout" Target="../slideLayouts/slideLayout18.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tags" Target="../tags/tag179.xml"/><Relationship Id="rId32" Type="http://schemas.microsoft.com/office/2007/relationships/hdphoto" Target="../media/hdphoto1.wdp"/><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tags" Target="../tags/tag178.xml"/><Relationship Id="rId28" Type="http://schemas.openxmlformats.org/officeDocument/2006/relationships/tags" Target="../tags/tag183.xml"/><Relationship Id="rId10" Type="http://schemas.openxmlformats.org/officeDocument/2006/relationships/tags" Target="../tags/tag165.xml"/><Relationship Id="rId19" Type="http://schemas.openxmlformats.org/officeDocument/2006/relationships/tags" Target="../tags/tag174.xml"/><Relationship Id="rId31" Type="http://schemas.openxmlformats.org/officeDocument/2006/relationships/image" Target="../media/image1.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tags" Target="../tags/tag177.xml"/><Relationship Id="rId27" Type="http://schemas.openxmlformats.org/officeDocument/2006/relationships/tags" Target="../tags/tag182.xml"/><Relationship Id="rId30"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tags" Target="../tags/tag196.xml"/><Relationship Id="rId18" Type="http://schemas.openxmlformats.org/officeDocument/2006/relationships/tags" Target="../tags/tag201.xml"/><Relationship Id="rId26" Type="http://schemas.openxmlformats.org/officeDocument/2006/relationships/tags" Target="../tags/tag209.xml"/><Relationship Id="rId3" Type="http://schemas.openxmlformats.org/officeDocument/2006/relationships/tags" Target="../tags/tag186.xml"/><Relationship Id="rId21" Type="http://schemas.openxmlformats.org/officeDocument/2006/relationships/tags" Target="../tags/tag204.xml"/><Relationship Id="rId7" Type="http://schemas.openxmlformats.org/officeDocument/2006/relationships/tags" Target="../tags/tag190.xml"/><Relationship Id="rId12" Type="http://schemas.openxmlformats.org/officeDocument/2006/relationships/tags" Target="../tags/tag195.xml"/><Relationship Id="rId17" Type="http://schemas.openxmlformats.org/officeDocument/2006/relationships/tags" Target="../tags/tag200.xml"/><Relationship Id="rId25" Type="http://schemas.openxmlformats.org/officeDocument/2006/relationships/tags" Target="../tags/tag208.xml"/><Relationship Id="rId2" Type="http://schemas.openxmlformats.org/officeDocument/2006/relationships/tags" Target="../tags/tag185.xml"/><Relationship Id="rId16" Type="http://schemas.openxmlformats.org/officeDocument/2006/relationships/tags" Target="../tags/tag199.xml"/><Relationship Id="rId20" Type="http://schemas.openxmlformats.org/officeDocument/2006/relationships/tags" Target="../tags/tag203.xml"/><Relationship Id="rId29" Type="http://schemas.openxmlformats.org/officeDocument/2006/relationships/slideLayout" Target="../slideLayouts/slideLayout18.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24" Type="http://schemas.openxmlformats.org/officeDocument/2006/relationships/tags" Target="../tags/tag207.xml"/><Relationship Id="rId32" Type="http://schemas.microsoft.com/office/2007/relationships/hdphoto" Target="../media/hdphoto1.wdp"/><Relationship Id="rId5" Type="http://schemas.openxmlformats.org/officeDocument/2006/relationships/tags" Target="../tags/tag188.xml"/><Relationship Id="rId15" Type="http://schemas.openxmlformats.org/officeDocument/2006/relationships/tags" Target="../tags/tag198.xml"/><Relationship Id="rId23" Type="http://schemas.openxmlformats.org/officeDocument/2006/relationships/tags" Target="../tags/tag206.xml"/><Relationship Id="rId28" Type="http://schemas.openxmlformats.org/officeDocument/2006/relationships/tags" Target="../tags/tag211.xml"/><Relationship Id="rId10" Type="http://schemas.openxmlformats.org/officeDocument/2006/relationships/tags" Target="../tags/tag193.xml"/><Relationship Id="rId19" Type="http://schemas.openxmlformats.org/officeDocument/2006/relationships/tags" Target="../tags/tag202.xml"/><Relationship Id="rId31" Type="http://schemas.openxmlformats.org/officeDocument/2006/relationships/image" Target="../media/image1.png"/><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tags" Target="../tags/tag197.xml"/><Relationship Id="rId22" Type="http://schemas.openxmlformats.org/officeDocument/2006/relationships/tags" Target="../tags/tag205.xml"/><Relationship Id="rId27" Type="http://schemas.openxmlformats.org/officeDocument/2006/relationships/tags" Target="../tags/tag210.xml"/><Relationship Id="rId30"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customXml" Target="../ink/ink34.xml"/><Relationship Id="rId5" Type="http://schemas.openxmlformats.org/officeDocument/2006/relationships/image" Target="../media/image97.png"/><Relationship Id="rId10" Type="http://schemas.openxmlformats.org/officeDocument/2006/relationships/image" Target="../media/image98.jpeg"/><Relationship Id="rId4" Type="http://schemas.openxmlformats.org/officeDocument/2006/relationships/image" Target="../media/image96.png"/><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3.xml"/><Relationship Id="rId1" Type="http://schemas.openxmlformats.org/officeDocument/2006/relationships/tags" Target="../tags/tag21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8.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tags" Target="../tags/tag216.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29" Type="http://schemas.openxmlformats.org/officeDocument/2006/relationships/slideLayout" Target="../slideLayouts/slideLayout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microsoft.com/office/2007/relationships/hdphoto" Target="../media/hdphoto1.wdp"/><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image" Target="../media/image1.pn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110.png"/><Relationship Id="rId7"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customXml" Target="../ink/ink37.xml"/><Relationship Id="rId11" Type="http://schemas.openxmlformats.org/officeDocument/2006/relationships/image" Target="../media/image112.png"/><Relationship Id="rId5" Type="http://schemas.openxmlformats.org/officeDocument/2006/relationships/image" Target="../media/image1090.png"/><Relationship Id="rId10" Type="http://schemas.openxmlformats.org/officeDocument/2006/relationships/image" Target="../media/image111.png"/><Relationship Id="rId4" Type="http://schemas.openxmlformats.org/officeDocument/2006/relationships/customXml" Target="../ink/ink36.xml"/><Relationship Id="rId9" Type="http://schemas.openxmlformats.org/officeDocument/2006/relationships/image" Target="../media/image1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tags" Target="../tags/tag73.xml"/><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32" Type="http://schemas.microsoft.com/office/2007/relationships/hdphoto" Target="../media/hdphoto1.wdp"/><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tags" Target="../tags/tag75.xml"/><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image" Target="../media/image1.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tags" Target="../tags/tag74.xml"/><Relationship Id="rId30"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43.xml"/><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customXml" Target="../ink/ink40.xml"/><Relationship Id="rId11" Type="http://schemas.openxmlformats.org/officeDocument/2006/relationships/customXml" Target="../ink/ink42.xml"/><Relationship Id="rId5" Type="http://schemas.openxmlformats.org/officeDocument/2006/relationships/image" Target="../media/image116.png"/><Relationship Id="rId15" Type="http://schemas.openxmlformats.org/officeDocument/2006/relationships/image" Target="../media/image122.png"/><Relationship Id="rId10" Type="http://schemas.openxmlformats.org/officeDocument/2006/relationships/image" Target="../media/image119.png"/><Relationship Id="rId4" Type="http://schemas.openxmlformats.org/officeDocument/2006/relationships/customXml" Target="../ink/ink39.xml"/><Relationship Id="rId9" Type="http://schemas.openxmlformats.org/officeDocument/2006/relationships/customXml" Target="../ink/ink41.xml"/><Relationship Id="rId14" Type="http://schemas.openxmlformats.org/officeDocument/2006/relationships/image" Target="../media/image121.png"/></Relationships>
</file>

<file path=ppt/slides/_rels/slide61.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tags" Target="../tags/tag270.xml"/><Relationship Id="rId3" Type="http://schemas.openxmlformats.org/officeDocument/2006/relationships/tags" Target="../tags/tag247.xml"/><Relationship Id="rId21" Type="http://schemas.openxmlformats.org/officeDocument/2006/relationships/tags" Target="../tags/tag265.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Layout" Target="../slideLayouts/slideLayout18.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microsoft.com/office/2007/relationships/hdphoto" Target="../media/hdphoto1.wdp"/><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tags" Target="../tags/tag272.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image" Target="../media/image1.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tags" Target="../tags/tag271.xml"/><Relationship Id="rId30"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8" Type="http://schemas.openxmlformats.org/officeDocument/2006/relationships/customXml" Target="../ink/ink46.xml"/><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customXml" Target="../ink/ink45.xml"/><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customXml" Target="../ink/ink47.xml"/><Relationship Id="rId4" Type="http://schemas.openxmlformats.org/officeDocument/2006/relationships/customXml" Target="../ink/ink44.xml"/><Relationship Id="rId9"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9.png"/><Relationship Id="rId4" Type="http://schemas.openxmlformats.org/officeDocument/2006/relationships/customXml" Target="../ink/ink4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4.xml"/><Relationship Id="rId1" Type="http://schemas.openxmlformats.org/officeDocument/2006/relationships/tags" Target="../tags/tag27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8.xml"/><Relationship Id="rId1" Type="http://schemas.openxmlformats.org/officeDocument/2006/relationships/tags" Target="../tags/tag277.xml"/><Relationship Id="rId5" Type="http://schemas.openxmlformats.org/officeDocument/2006/relationships/image" Target="../media/image132.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8.xml"/><Relationship Id="rId1" Type="http://schemas.openxmlformats.org/officeDocument/2006/relationships/tags" Target="../tags/tag283.xml"/><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tags" Target="../tags/tag301.xml"/><Relationship Id="rId26" Type="http://schemas.openxmlformats.org/officeDocument/2006/relationships/tags" Target="../tags/tag309.xml"/><Relationship Id="rId3" Type="http://schemas.openxmlformats.org/officeDocument/2006/relationships/tags" Target="../tags/tag286.xml"/><Relationship Id="rId21" Type="http://schemas.openxmlformats.org/officeDocument/2006/relationships/tags" Target="../tags/tag304.xml"/><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5" Type="http://schemas.openxmlformats.org/officeDocument/2006/relationships/tags" Target="../tags/tag308.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tags" Target="../tags/tag303.xml"/><Relationship Id="rId29" Type="http://schemas.openxmlformats.org/officeDocument/2006/relationships/slideLayout" Target="../slideLayouts/slideLayout18.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24" Type="http://schemas.openxmlformats.org/officeDocument/2006/relationships/tags" Target="../tags/tag307.xml"/><Relationship Id="rId32" Type="http://schemas.microsoft.com/office/2007/relationships/hdphoto" Target="../media/hdphoto1.wdp"/><Relationship Id="rId5" Type="http://schemas.openxmlformats.org/officeDocument/2006/relationships/tags" Target="../tags/tag288.xml"/><Relationship Id="rId15" Type="http://schemas.openxmlformats.org/officeDocument/2006/relationships/tags" Target="../tags/tag298.xml"/><Relationship Id="rId23" Type="http://schemas.openxmlformats.org/officeDocument/2006/relationships/tags" Target="../tags/tag306.xml"/><Relationship Id="rId28" Type="http://schemas.openxmlformats.org/officeDocument/2006/relationships/tags" Target="../tags/tag311.xml"/><Relationship Id="rId10" Type="http://schemas.openxmlformats.org/officeDocument/2006/relationships/tags" Target="../tags/tag293.xml"/><Relationship Id="rId19" Type="http://schemas.openxmlformats.org/officeDocument/2006/relationships/tags" Target="../tags/tag302.xml"/><Relationship Id="rId31" Type="http://schemas.openxmlformats.org/officeDocument/2006/relationships/image" Target="../media/image1.png"/><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 Id="rId22" Type="http://schemas.openxmlformats.org/officeDocument/2006/relationships/tags" Target="../tags/tag305.xml"/><Relationship Id="rId27" Type="http://schemas.openxmlformats.org/officeDocument/2006/relationships/tags" Target="../tags/tag310.xml"/><Relationship Id="rId30"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tags" Target="../tags/tag337.xml"/><Relationship Id="rId3" Type="http://schemas.openxmlformats.org/officeDocument/2006/relationships/tags" Target="../tags/tag314.xml"/><Relationship Id="rId21" Type="http://schemas.openxmlformats.org/officeDocument/2006/relationships/tags" Target="../tags/tag332.xml"/><Relationship Id="rId7" Type="http://schemas.openxmlformats.org/officeDocument/2006/relationships/tags" Target="../tags/tag318.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2" Type="http://schemas.openxmlformats.org/officeDocument/2006/relationships/tags" Target="../tags/tag313.xml"/><Relationship Id="rId16" Type="http://schemas.openxmlformats.org/officeDocument/2006/relationships/tags" Target="../tags/tag327.xml"/><Relationship Id="rId20" Type="http://schemas.openxmlformats.org/officeDocument/2006/relationships/tags" Target="../tags/tag331.xml"/><Relationship Id="rId29" Type="http://schemas.openxmlformats.org/officeDocument/2006/relationships/slideLayout" Target="../slideLayouts/slideLayout18.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24" Type="http://schemas.openxmlformats.org/officeDocument/2006/relationships/tags" Target="../tags/tag335.xml"/><Relationship Id="rId32" Type="http://schemas.microsoft.com/office/2007/relationships/hdphoto" Target="../media/hdphoto1.wdp"/><Relationship Id="rId5" Type="http://schemas.openxmlformats.org/officeDocument/2006/relationships/tags" Target="../tags/tag316.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tags" Target="../tags/tag339.xml"/><Relationship Id="rId10" Type="http://schemas.openxmlformats.org/officeDocument/2006/relationships/tags" Target="../tags/tag321.xml"/><Relationship Id="rId19" Type="http://schemas.openxmlformats.org/officeDocument/2006/relationships/tags" Target="../tags/tag330.xml"/><Relationship Id="rId31" Type="http://schemas.openxmlformats.org/officeDocument/2006/relationships/image" Target="../media/image1.pn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tags" Target="../tags/tag338.xml"/><Relationship Id="rId30"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customXml" Target="../ink/ink50.xml"/><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customXml" Target="../ink/ink49.xml"/><Relationship Id="rId4" Type="http://schemas.openxmlformats.org/officeDocument/2006/relationships/image" Target="../media/image139.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1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customXml" Target="../ink/ink54.xml"/><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3.png"/><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149.png"/><Relationship Id="rId11" Type="http://schemas.openxmlformats.org/officeDocument/2006/relationships/customXml" Target="../ink/ink53.xml"/><Relationship Id="rId5" Type="http://schemas.openxmlformats.org/officeDocument/2006/relationships/customXml" Target="../ink/ink51.xml"/><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customXml" Target="../ink/ink52.xml"/><Relationship Id="rId1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18.xml"/><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0.xml"/><Relationship Id="rId1" Type="http://schemas.openxmlformats.org/officeDocument/2006/relationships/slideLayout" Target="../slideLayouts/slideLayout18.xml"/><Relationship Id="rId4" Type="http://schemas.openxmlformats.org/officeDocument/2006/relationships/image" Target="../media/image15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1.xml"/><Relationship Id="rId1" Type="http://schemas.openxmlformats.org/officeDocument/2006/relationships/tags" Target="../tags/tag34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0.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3.pn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1.xml"/><Relationship Id="rId1" Type="http://schemas.openxmlformats.org/officeDocument/2006/relationships/tags" Target="../tags/tag350.xml"/><Relationship Id="rId5" Type="http://schemas.openxmlformats.org/officeDocument/2006/relationships/image" Target="../media/image168.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8.xml"/><Relationship Id="rId1" Type="http://schemas.openxmlformats.org/officeDocument/2006/relationships/tags" Target="../tags/tag354.xml"/><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ags" Target="../tags/tag355.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4" name="圆角矩形 3"/>
          <p:cNvSpPr/>
          <p:nvPr>
            <p:custDataLst>
              <p:tags r:id="rId2"/>
            </p:custDataLst>
          </p:nvPr>
        </p:nvSpPr>
        <p:spPr>
          <a:xfrm>
            <a:off x="48000" y="3841007"/>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Quantum Robust Optimal Control for Linear Quantum Systems With Uncertainties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圆角矩形 4"/>
          <p:cNvSpPr/>
          <p:nvPr>
            <p:custDataLst>
              <p:tags r:id="rId3"/>
            </p:custDataLst>
          </p:nvPr>
        </p:nvSpPr>
        <p:spPr>
          <a:xfrm>
            <a:off x="4031945" y="2324813"/>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latin typeface="Times New Roman" panose="02020603050405020304" pitchFamily="18" charset="0"/>
                <a:cs typeface="Times New Roman" panose="02020603050405020304" pitchFamily="18" charset="0"/>
              </a:rPr>
              <a:t>Coherent robust H∞ control of linear quantum systems with uncertainties in the Hamiltonian and coupling operators</a:t>
            </a:r>
            <a:endParaRPr lang="en-US" altLang="zh-CN" sz="1400" b="1" dirty="0">
              <a:latin typeface="Times New Roman" panose="02020603050405020304" pitchFamily="18" charset="0"/>
              <a:cs typeface="Times New Roman" panose="02020603050405020304" pitchFamily="18" charset="0"/>
            </a:endParaRPr>
          </a:p>
        </p:txBody>
      </p:sp>
      <p:sp>
        <p:nvSpPr>
          <p:cNvPr id="6" name="圆角矩形 5"/>
          <p:cNvSpPr/>
          <p:nvPr>
            <p:custDataLst>
              <p:tags r:id="rId4"/>
            </p:custDataLst>
          </p:nvPr>
        </p:nvSpPr>
        <p:spPr>
          <a:xfrm>
            <a:off x="7948895" y="3841007"/>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latin typeface="Times New Roman" panose="02020603050405020304" pitchFamily="18" charset="0"/>
                <a:cs typeface="Times New Roman" panose="02020603050405020304" pitchFamily="18" charset="0"/>
              </a:rPr>
              <a:t>Coherent H∞ Control for Linear Quantum Systems With Uncertainties in the Interaction Hamiltonian</a:t>
            </a:r>
            <a:endParaRPr lang="en-US" altLang="zh-CN" sz="1400" b="1" dirty="0">
              <a:latin typeface="Times New Roman" panose="02020603050405020304" pitchFamily="18" charset="0"/>
              <a:cs typeface="Times New Roman" panose="02020603050405020304" pitchFamily="18" charset="0"/>
            </a:endParaRPr>
          </a:p>
        </p:txBody>
      </p:sp>
      <p:sp>
        <p:nvSpPr>
          <p:cNvPr id="7" name="圆角矩形 6"/>
          <p:cNvSpPr/>
          <p:nvPr>
            <p:custDataLst>
              <p:tags r:id="rId5"/>
            </p:custDataLst>
          </p:nvPr>
        </p:nvSpPr>
        <p:spPr>
          <a:xfrm>
            <a:off x="7148170" y="5512618"/>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Robust Control Performance for Open</a:t>
            </a:r>
          </a:p>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Quantum Systems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圆角矩形 7"/>
          <p:cNvSpPr/>
          <p:nvPr>
            <p:custDataLst>
              <p:tags r:id="rId6"/>
            </p:custDataLst>
          </p:nvPr>
        </p:nvSpPr>
        <p:spPr>
          <a:xfrm>
            <a:off x="867832" y="5512618"/>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Robust and optimal control of open quantum systems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p:cNvSpPr txBox="1"/>
          <p:nvPr/>
        </p:nvSpPr>
        <p:spPr>
          <a:xfrm>
            <a:off x="309724" y="181266"/>
            <a:ext cx="11186276" cy="1654748"/>
          </a:xfrm>
          <a:prstGeom prst="rect">
            <a:avLst/>
          </a:prstGeom>
          <a:noFill/>
        </p:spPr>
        <p:txBody>
          <a:bodyPr wrap="square" rtlCol="0" anchor="t">
            <a:spAutoFit/>
          </a:bodyPr>
          <a:lstStyle/>
          <a:p>
            <a:pPr algn="ctr">
              <a:lnSpc>
                <a:spcPct val="150000"/>
              </a:lnSpc>
            </a:pPr>
            <a:r>
              <a:rPr lang="en-US" altLang="zh-CN" sz="3600">
                <a:solidFill>
                  <a:schemeClr val="bg1"/>
                </a:solidFill>
                <a:latin typeface="Times New Roman" panose="02020603050405020304" pitchFamily="18" charset="0"/>
                <a:cs typeface="Times New Roman" panose="02020603050405020304" pitchFamily="18" charset="0"/>
              </a:rPr>
              <a:t>Uncertain Quantum Systems Robust Control in Quantum Entanglement-driven Creation and Evolution</a:t>
            </a:r>
            <a:endParaRPr lang="en-US" altLang="zh-CN" sz="36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7"/>
            </p:custDataLst>
          </p:nvPr>
        </p:nvSpPr>
        <p:spPr>
          <a:xfrm>
            <a:off x="1925021" y="3501000"/>
            <a:ext cx="421958" cy="330518"/>
          </a:xfrm>
          <a:prstGeom prst="rect">
            <a:avLst/>
          </a:prstGeom>
          <a:noFill/>
        </p:spPr>
        <p:txBody>
          <a:bodyPr wrap="none" rtlCol="0" anchor="t">
            <a:noAutofit/>
          </a:bodyPr>
          <a:lstStyle/>
          <a:p>
            <a:r>
              <a:rPr lang="zh-CN" altLang="en-US" b="1" dirty="0">
                <a:latin typeface="Times New Roman" panose="02020603050405020304" pitchFamily="18" charset="0"/>
                <a:cs typeface="Times New Roman" panose="02020603050405020304" pitchFamily="18" charset="0"/>
              </a:rPr>
              <a:t>①</a:t>
            </a:r>
          </a:p>
        </p:txBody>
      </p:sp>
      <p:sp>
        <p:nvSpPr>
          <p:cNvPr id="3" name="文本框 2"/>
          <p:cNvSpPr txBox="1"/>
          <p:nvPr>
            <p:custDataLst>
              <p:tags r:id="rId8"/>
            </p:custDataLst>
          </p:nvPr>
        </p:nvSpPr>
        <p:spPr>
          <a:xfrm>
            <a:off x="5912196" y="1989000"/>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②</a:t>
            </a:r>
          </a:p>
        </p:txBody>
      </p:sp>
      <p:sp>
        <p:nvSpPr>
          <p:cNvPr id="18" name="文本框 17"/>
          <p:cNvSpPr txBox="1"/>
          <p:nvPr>
            <p:custDataLst>
              <p:tags r:id="rId9"/>
            </p:custDataLst>
          </p:nvPr>
        </p:nvSpPr>
        <p:spPr>
          <a:xfrm>
            <a:off x="9829146" y="3490149"/>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③</a:t>
            </a:r>
          </a:p>
        </p:txBody>
      </p:sp>
      <p:grpSp>
        <p:nvGrpSpPr>
          <p:cNvPr id="22" name="组合 21"/>
          <p:cNvGrpSpPr/>
          <p:nvPr/>
        </p:nvGrpSpPr>
        <p:grpSpPr>
          <a:xfrm>
            <a:off x="-1" y="6567088"/>
            <a:ext cx="12192001" cy="277630"/>
            <a:chOff x="0" y="6582538"/>
            <a:chExt cx="9144000" cy="262328"/>
          </a:xfrm>
        </p:grpSpPr>
        <p:sp>
          <p:nvSpPr>
            <p:cNvPr id="23" name="矩形 22"/>
            <p:cNvSpPr/>
            <p:nvPr/>
          </p:nvSpPr>
          <p:spPr>
            <a:xfrm>
              <a:off x="8856000" y="6583135"/>
              <a:ext cx="288000" cy="261731"/>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82538"/>
              <a:ext cx="8854294" cy="261731"/>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EA3EDF8-A31B-4C11-23F6-C930F3038FB7}"/>
              </a:ext>
            </a:extLst>
          </p:cNvPr>
          <p:cNvSpPr txBox="1"/>
          <p:nvPr/>
        </p:nvSpPr>
        <p:spPr>
          <a:xfrm>
            <a:off x="2748083" y="5157000"/>
            <a:ext cx="415498"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④</a:t>
            </a:r>
          </a:p>
        </p:txBody>
      </p:sp>
      <p:sp>
        <p:nvSpPr>
          <p:cNvPr id="10" name="文本框 9">
            <a:extLst>
              <a:ext uri="{FF2B5EF4-FFF2-40B4-BE49-F238E27FC236}">
                <a16:creationId xmlns:a16="http://schemas.microsoft.com/office/drawing/2014/main" id="{826A15C5-3A5A-A457-4CF0-160A1FBF9BC1}"/>
              </a:ext>
            </a:extLst>
          </p:cNvPr>
          <p:cNvSpPr txBox="1"/>
          <p:nvPr/>
        </p:nvSpPr>
        <p:spPr>
          <a:xfrm>
            <a:off x="9028421" y="5165402"/>
            <a:ext cx="415498" cy="369332"/>
          </a:xfrm>
          <a:prstGeom prst="rect">
            <a:avLst/>
          </a:prstGeom>
          <a:noFill/>
        </p:spPr>
        <p:txBody>
          <a:bodyPr wrap="none" rtlCol="0">
            <a:spAutoFit/>
          </a:bodyPr>
          <a:lstStyle/>
          <a:p>
            <a:r>
              <a:rPr lang="zh-CN" altLang="en-US" b="1" dirty="0"/>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03B4-AA4C-9938-923B-1B8592B4816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2C80E83-D3F2-CA05-B530-F002187364B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5327F53-1863-F703-B471-2383B0E2012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B261690E-9029-A8DB-9F6A-1D27098A187F}"/>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Theorem 2</a:t>
            </a:r>
            <a:r>
              <a:rPr lang="zh-CN" altLang="en-US" sz="2400" b="1">
                <a:solidFill>
                  <a:srgbClr val="0174AB"/>
                </a:solidFill>
                <a:latin typeface="Times New Roman" panose="02020603050405020304" pitchFamily="18" charset="0"/>
                <a:cs typeface="Times New Roman" panose="02020603050405020304" pitchFamily="18" charset="0"/>
              </a:rPr>
              <a:t>：</a:t>
            </a:r>
            <a:r>
              <a:rPr lang="en-US" altLang="zh-CN" sz="2400" b="1">
                <a:solidFill>
                  <a:srgbClr val="0174AB"/>
                </a:solidFill>
                <a:latin typeface="Times New Roman" panose="02020603050405020304" pitchFamily="18" charset="0"/>
                <a:cs typeface="Times New Roman" panose="02020603050405020304" pitchFamily="18" charset="0"/>
              </a:rPr>
              <a:t>Strictly Bounded real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3297364F-1D56-F918-83E0-C106FB10454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11B68B00-310A-2E23-C380-E3C3F32D406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78F8BBF5-E749-A726-F6CC-32F9C3D8DE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C4EAE4A-3512-6A13-24AF-B3D6749755E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CBE3090-3C04-560D-8DAC-F1839D7E5BE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A59BFC6-FCDC-37A3-67D0-A55B390E5582}"/>
              </a:ext>
            </a:extLst>
          </p:cNvPr>
          <p:cNvPicPr>
            <a:picLocks noChangeAspect="1"/>
          </p:cNvPicPr>
          <p:nvPr/>
        </p:nvPicPr>
        <p:blipFill>
          <a:blip r:embed="rId3"/>
          <a:srcRect t="-1" b="33000"/>
          <a:stretch>
            <a:fillRect/>
          </a:stretch>
        </p:blipFill>
        <p:spPr>
          <a:xfrm>
            <a:off x="53044" y="1271664"/>
            <a:ext cx="5434886" cy="3632909"/>
          </a:xfrm>
          <a:prstGeom prst="rect">
            <a:avLst/>
          </a:prstGeom>
        </p:spPr>
      </p:pic>
      <p:cxnSp>
        <p:nvCxnSpPr>
          <p:cNvPr id="7" name="直接箭头连接符 6">
            <a:extLst>
              <a:ext uri="{FF2B5EF4-FFF2-40B4-BE49-F238E27FC236}">
                <a16:creationId xmlns:a16="http://schemas.microsoft.com/office/drawing/2014/main" id="{10FE62CE-00F3-3C9F-6729-3B6C3C4D4ABB}"/>
              </a:ext>
            </a:extLst>
          </p:cNvPr>
          <p:cNvCxnSpPr>
            <a:cxnSpLocks/>
          </p:cNvCxnSpPr>
          <p:nvPr/>
        </p:nvCxnSpPr>
        <p:spPr>
          <a:xfrm flipV="1">
            <a:off x="5501915" y="2133000"/>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007D04-E940-7863-69F8-C18F0894E856}"/>
              </a:ext>
            </a:extLst>
          </p:cNvPr>
          <p:cNvSpPr txBox="1"/>
          <p:nvPr/>
        </p:nvSpPr>
        <p:spPr>
          <a:xfrm>
            <a:off x="6220644" y="1948334"/>
            <a:ext cx="2706959"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加入量子噪声的</a:t>
            </a:r>
            <a:r>
              <a:rPr lang="en-US" altLang="zh-CN" b="1">
                <a:latin typeface="微软雅黑" panose="020B0503020204020204" pitchFamily="34" charset="-122"/>
                <a:ea typeface="微软雅黑" panose="020B0503020204020204" pitchFamily="34" charset="-122"/>
              </a:rPr>
              <a:t>CQSDEs</a:t>
            </a:r>
            <a:endParaRPr lang="zh-CN" altLang="en-US"/>
          </a:p>
        </p:txBody>
      </p:sp>
      <p:pic>
        <p:nvPicPr>
          <p:cNvPr id="14" name="图片 13">
            <a:extLst>
              <a:ext uri="{FF2B5EF4-FFF2-40B4-BE49-F238E27FC236}">
                <a16:creationId xmlns:a16="http://schemas.microsoft.com/office/drawing/2014/main" id="{0B1D3C51-5A3A-E331-143E-1DDE1FF0317E}"/>
              </a:ext>
            </a:extLst>
          </p:cNvPr>
          <p:cNvPicPr>
            <a:picLocks noChangeAspect="1"/>
          </p:cNvPicPr>
          <p:nvPr/>
        </p:nvPicPr>
        <p:blipFill>
          <a:blip r:embed="rId4"/>
          <a:stretch>
            <a:fillRect/>
          </a:stretch>
        </p:blipFill>
        <p:spPr>
          <a:xfrm>
            <a:off x="5841955" y="4839469"/>
            <a:ext cx="6171296" cy="1524325"/>
          </a:xfrm>
          <a:prstGeom prst="rect">
            <a:avLst/>
          </a:prstGeom>
        </p:spPr>
      </p:pic>
      <p:pic>
        <p:nvPicPr>
          <p:cNvPr id="16" name="图片 15">
            <a:extLst>
              <a:ext uri="{FF2B5EF4-FFF2-40B4-BE49-F238E27FC236}">
                <a16:creationId xmlns:a16="http://schemas.microsoft.com/office/drawing/2014/main" id="{11009A82-1ABC-08CF-27E4-55987AB004BC}"/>
              </a:ext>
            </a:extLst>
          </p:cNvPr>
          <p:cNvPicPr>
            <a:picLocks noChangeAspect="1"/>
          </p:cNvPicPr>
          <p:nvPr/>
        </p:nvPicPr>
        <p:blipFill>
          <a:blip r:embed="rId5"/>
          <a:stretch>
            <a:fillRect/>
          </a:stretch>
        </p:blipFill>
        <p:spPr>
          <a:xfrm>
            <a:off x="5902862" y="2882790"/>
            <a:ext cx="6119713" cy="1995878"/>
          </a:xfrm>
          <a:prstGeom prst="rect">
            <a:avLst/>
          </a:prstGeom>
        </p:spPr>
      </p:pic>
      <p:sp>
        <p:nvSpPr>
          <p:cNvPr id="17" name="文本框 16">
            <a:extLst>
              <a:ext uri="{FF2B5EF4-FFF2-40B4-BE49-F238E27FC236}">
                <a16:creationId xmlns:a16="http://schemas.microsoft.com/office/drawing/2014/main" id="{0F6502D5-D81B-C19F-9E94-1FAAF104A974}"/>
              </a:ext>
            </a:extLst>
          </p:cNvPr>
          <p:cNvSpPr txBox="1"/>
          <p:nvPr/>
        </p:nvSpPr>
        <p:spPr>
          <a:xfrm>
            <a:off x="7752000" y="2479789"/>
            <a:ext cx="2476127"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CQSDEs</a:t>
            </a:r>
            <a:r>
              <a:rPr lang="zh-CN" altLang="en-US" b="1">
                <a:latin typeface="微软雅黑" panose="020B0503020204020204" pitchFamily="34" charset="-122"/>
                <a:ea typeface="微软雅黑" panose="020B0503020204020204" pitchFamily="34" charset="-122"/>
              </a:rPr>
              <a:t>的耗散性定义</a:t>
            </a:r>
            <a:endParaRPr lang="zh-CN" altLang="en-US"/>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92229B7-3653-15CB-205A-59366E9249EA}"/>
                  </a:ext>
                </a:extLst>
              </p14:cNvPr>
              <p14:cNvContentPartPr/>
              <p14:nvPr/>
            </p14:nvContentPartPr>
            <p14:xfrm>
              <a:off x="5907178" y="5144169"/>
              <a:ext cx="901080" cy="46440"/>
            </p14:xfrm>
          </p:contentPart>
        </mc:Choice>
        <mc:Fallback xmlns="">
          <p:pic>
            <p:nvPicPr>
              <p:cNvPr id="2" name="墨迹 1">
                <a:extLst>
                  <a:ext uri="{FF2B5EF4-FFF2-40B4-BE49-F238E27FC236}">
                    <a16:creationId xmlns:a16="http://schemas.microsoft.com/office/drawing/2014/main" id="{292229B7-3653-15CB-205A-59366E9249EA}"/>
                  </a:ext>
                </a:extLst>
              </p:cNvPr>
              <p:cNvPicPr/>
              <p:nvPr/>
            </p:nvPicPr>
            <p:blipFill>
              <a:blip r:embed="rId7"/>
              <a:stretch>
                <a:fillRect/>
              </a:stretch>
            </p:blipFill>
            <p:spPr>
              <a:xfrm>
                <a:off x="5853538" y="5036169"/>
                <a:ext cx="1008720" cy="262080"/>
              </a:xfrm>
              <a:prstGeom prst="rect">
                <a:avLst/>
              </a:prstGeom>
            </p:spPr>
          </p:pic>
        </mc:Fallback>
      </mc:AlternateContent>
    </p:spTree>
    <p:extLst>
      <p:ext uri="{BB962C8B-B14F-4D97-AF65-F5344CB8AC3E}">
        <p14:creationId xmlns:p14="http://schemas.microsoft.com/office/powerpoint/2010/main" val="41417403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34B4-B9A5-F1AA-883A-61CF0FF7604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5690FD7-09E2-4AA7-EC52-6418838E9D18}"/>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2879A35-470E-482F-6D0A-C11C8590791C}"/>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B6D76347-6D57-9602-22C3-3A42C1F4999E}"/>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Theorem 2</a:t>
            </a:r>
            <a:r>
              <a:rPr lang="zh-CN" altLang="en-US" sz="2400" b="1">
                <a:solidFill>
                  <a:srgbClr val="0174AB"/>
                </a:solidFill>
                <a:latin typeface="Times New Roman" panose="02020603050405020304" pitchFamily="18" charset="0"/>
                <a:cs typeface="Times New Roman" panose="02020603050405020304" pitchFamily="18" charset="0"/>
              </a:rPr>
              <a:t>：</a:t>
            </a:r>
            <a:r>
              <a:rPr lang="en-US" altLang="zh-CN" sz="2400" b="1">
                <a:solidFill>
                  <a:srgbClr val="0174AB"/>
                </a:solidFill>
                <a:latin typeface="Times New Roman" panose="02020603050405020304" pitchFamily="18" charset="0"/>
                <a:cs typeface="Times New Roman" panose="02020603050405020304" pitchFamily="18" charset="0"/>
              </a:rPr>
              <a:t>Strictly Bounded real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AC52837B-8693-2199-4A7E-E253D87977FE}"/>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FBFD834C-230C-5B42-B9B4-060CBA4FC10D}"/>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82E57FA3-2D81-FEAE-A776-8FD1674900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4677326-41BD-C57B-DE8C-1C4C4E69E0E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99527922-44B5-5B3B-3EBC-892FBAB3A87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63C1AE4C-3A30-90F3-E640-21A4BBBFEE84}"/>
              </a:ext>
            </a:extLst>
          </p:cNvPr>
          <p:cNvCxnSpPr>
            <a:cxnSpLocks/>
          </p:cNvCxnSpPr>
          <p:nvPr/>
        </p:nvCxnSpPr>
        <p:spPr>
          <a:xfrm flipV="1">
            <a:off x="4082335" y="1600595"/>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AA7F6DC-EC41-C2C3-4849-F8239BC96420}"/>
              </a:ext>
            </a:extLst>
          </p:cNvPr>
          <p:cNvSpPr txBox="1"/>
          <p:nvPr/>
        </p:nvSpPr>
        <p:spPr>
          <a:xfrm>
            <a:off x="171329" y="1416071"/>
            <a:ext cx="362067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Definition 3</a:t>
            </a:r>
            <a:r>
              <a:rPr lang="zh-CN" altLang="en-US"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CQSDEs</a:t>
            </a:r>
            <a:r>
              <a:rPr lang="zh-CN" altLang="en-US" b="1">
                <a:latin typeface="微软雅黑" panose="020B0503020204020204" pitchFamily="34" charset="-122"/>
                <a:ea typeface="微软雅黑" panose="020B0503020204020204" pitchFamily="34" charset="-122"/>
              </a:rPr>
              <a:t>的耗散性</a:t>
            </a:r>
            <a:endParaRPr lang="zh-CN" altLang="en-US"/>
          </a:p>
        </p:txBody>
      </p:sp>
      <p:sp>
        <p:nvSpPr>
          <p:cNvPr id="2" name="文本框 1">
            <a:extLst>
              <a:ext uri="{FF2B5EF4-FFF2-40B4-BE49-F238E27FC236}">
                <a16:creationId xmlns:a16="http://schemas.microsoft.com/office/drawing/2014/main" id="{30B64D44-93ED-F1A4-080A-6DFA0D466954}"/>
              </a:ext>
            </a:extLst>
          </p:cNvPr>
          <p:cNvSpPr txBox="1"/>
          <p:nvPr/>
        </p:nvSpPr>
        <p:spPr>
          <a:xfrm>
            <a:off x="4763994" y="1430705"/>
            <a:ext cx="2937792"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CQSDEs</a:t>
            </a:r>
            <a:r>
              <a:rPr lang="zh-CN" altLang="en-US" b="1">
                <a:latin typeface="微软雅黑" panose="020B0503020204020204" pitchFamily="34" charset="-122"/>
                <a:ea typeface="微软雅黑" panose="020B0503020204020204" pitchFamily="34" charset="-122"/>
              </a:rPr>
              <a:t>的有界且实数系统</a:t>
            </a:r>
            <a:endParaRPr lang="zh-CN" altLang="en-US"/>
          </a:p>
        </p:txBody>
      </p:sp>
      <p:pic>
        <p:nvPicPr>
          <p:cNvPr id="13" name="图片 12">
            <a:extLst>
              <a:ext uri="{FF2B5EF4-FFF2-40B4-BE49-F238E27FC236}">
                <a16:creationId xmlns:a16="http://schemas.microsoft.com/office/drawing/2014/main" id="{76A69413-6E0C-570C-592C-3E2247A47F82}"/>
              </a:ext>
            </a:extLst>
          </p:cNvPr>
          <p:cNvPicPr>
            <a:picLocks noChangeAspect="1"/>
          </p:cNvPicPr>
          <p:nvPr/>
        </p:nvPicPr>
        <p:blipFill>
          <a:blip r:embed="rId3"/>
          <a:stretch>
            <a:fillRect/>
          </a:stretch>
        </p:blipFill>
        <p:spPr>
          <a:xfrm>
            <a:off x="230905" y="2478469"/>
            <a:ext cx="6048000" cy="2188074"/>
          </a:xfrm>
          <a:prstGeom prst="rect">
            <a:avLst/>
          </a:prstGeom>
        </p:spPr>
      </p:pic>
      <p:pic>
        <p:nvPicPr>
          <p:cNvPr id="18" name="图片 17">
            <a:extLst>
              <a:ext uri="{FF2B5EF4-FFF2-40B4-BE49-F238E27FC236}">
                <a16:creationId xmlns:a16="http://schemas.microsoft.com/office/drawing/2014/main" id="{8DF2EE02-CCD4-A571-DED3-340B189204FF}"/>
              </a:ext>
            </a:extLst>
          </p:cNvPr>
          <p:cNvPicPr>
            <a:picLocks noChangeAspect="1"/>
          </p:cNvPicPr>
          <p:nvPr/>
        </p:nvPicPr>
        <p:blipFill>
          <a:blip r:embed="rId4"/>
          <a:stretch>
            <a:fillRect/>
          </a:stretch>
        </p:blipFill>
        <p:spPr>
          <a:xfrm>
            <a:off x="7176000" y="2133000"/>
            <a:ext cx="4820871" cy="2834960"/>
          </a:xfrm>
          <a:prstGeom prst="rect">
            <a:avLst/>
          </a:prstGeom>
        </p:spPr>
      </p:pic>
      <p:cxnSp>
        <p:nvCxnSpPr>
          <p:cNvPr id="20" name="直接箭头连接符 19">
            <a:extLst>
              <a:ext uri="{FF2B5EF4-FFF2-40B4-BE49-F238E27FC236}">
                <a16:creationId xmlns:a16="http://schemas.microsoft.com/office/drawing/2014/main" id="{ECE05F46-51F2-7B87-4149-AB80EBA675D4}"/>
              </a:ext>
            </a:extLst>
          </p:cNvPr>
          <p:cNvCxnSpPr>
            <a:cxnSpLocks/>
          </p:cNvCxnSpPr>
          <p:nvPr/>
        </p:nvCxnSpPr>
        <p:spPr>
          <a:xfrm flipV="1">
            <a:off x="6378888" y="3429000"/>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A4797D8-2DF5-87BA-A01E-5835AD0C1BBA}"/>
                  </a:ext>
                </a:extLst>
              </p14:cNvPr>
              <p14:cNvContentPartPr/>
              <p14:nvPr/>
            </p14:nvContentPartPr>
            <p14:xfrm>
              <a:off x="3150658" y="2768985"/>
              <a:ext cx="1197000" cy="33840"/>
            </p14:xfrm>
          </p:contentPart>
        </mc:Choice>
        <mc:Fallback xmlns="">
          <p:pic>
            <p:nvPicPr>
              <p:cNvPr id="3" name="墨迹 2">
                <a:extLst>
                  <a:ext uri="{FF2B5EF4-FFF2-40B4-BE49-F238E27FC236}">
                    <a16:creationId xmlns:a16="http://schemas.microsoft.com/office/drawing/2014/main" id="{CA4797D8-2DF5-87BA-A01E-5835AD0C1BBA}"/>
                  </a:ext>
                </a:extLst>
              </p:cNvPr>
              <p:cNvPicPr/>
              <p:nvPr/>
            </p:nvPicPr>
            <p:blipFill>
              <a:blip r:embed="rId6"/>
              <a:stretch>
                <a:fillRect/>
              </a:stretch>
            </p:blipFill>
            <p:spPr>
              <a:xfrm>
                <a:off x="3097018" y="2660985"/>
                <a:ext cx="1304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4E7B32CD-96A3-7A4A-86BB-8BF327A4E87F}"/>
                  </a:ext>
                </a:extLst>
              </p14:cNvPr>
              <p14:cNvContentPartPr/>
              <p14:nvPr/>
            </p14:nvContentPartPr>
            <p14:xfrm>
              <a:off x="3170458" y="2887425"/>
              <a:ext cx="1170720" cy="53280"/>
            </p14:xfrm>
          </p:contentPart>
        </mc:Choice>
        <mc:Fallback xmlns="">
          <p:pic>
            <p:nvPicPr>
              <p:cNvPr id="4" name="墨迹 3">
                <a:extLst>
                  <a:ext uri="{FF2B5EF4-FFF2-40B4-BE49-F238E27FC236}">
                    <a16:creationId xmlns:a16="http://schemas.microsoft.com/office/drawing/2014/main" id="{4E7B32CD-96A3-7A4A-86BB-8BF327A4E87F}"/>
                  </a:ext>
                </a:extLst>
              </p:cNvPr>
              <p:cNvPicPr/>
              <p:nvPr/>
            </p:nvPicPr>
            <p:blipFill>
              <a:blip r:embed="rId8"/>
              <a:stretch>
                <a:fillRect/>
              </a:stretch>
            </p:blipFill>
            <p:spPr>
              <a:xfrm>
                <a:off x="3116818" y="2779425"/>
                <a:ext cx="1278360" cy="268920"/>
              </a:xfrm>
              <a:prstGeom prst="rect">
                <a:avLst/>
              </a:prstGeom>
            </p:spPr>
          </p:pic>
        </mc:Fallback>
      </mc:AlternateContent>
    </p:spTree>
    <p:extLst>
      <p:ext uri="{BB962C8B-B14F-4D97-AF65-F5344CB8AC3E}">
        <p14:creationId xmlns:p14="http://schemas.microsoft.com/office/powerpoint/2010/main" val="363747265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E1F97-0A7D-25AD-ECA7-7CFDBB43376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0248852-2010-86FE-3391-17767B2ED1F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73F1B12-9856-D8C3-D001-98D79B5A317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34610475-E7A6-5FEC-B88F-7CFD742331F9}"/>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Theorem 2</a:t>
            </a:r>
            <a:r>
              <a:rPr lang="zh-CN" altLang="en-US" sz="2400" b="1">
                <a:solidFill>
                  <a:srgbClr val="0174AB"/>
                </a:solidFill>
                <a:latin typeface="Times New Roman" panose="02020603050405020304" pitchFamily="18" charset="0"/>
                <a:cs typeface="Times New Roman" panose="02020603050405020304" pitchFamily="18" charset="0"/>
              </a:rPr>
              <a:t>：</a:t>
            </a:r>
            <a:r>
              <a:rPr lang="en-US" altLang="zh-CN" sz="2400" b="1">
                <a:solidFill>
                  <a:srgbClr val="0174AB"/>
                </a:solidFill>
                <a:latin typeface="Times New Roman" panose="02020603050405020304" pitchFamily="18" charset="0"/>
                <a:cs typeface="Times New Roman" panose="02020603050405020304" pitchFamily="18" charset="0"/>
              </a:rPr>
              <a:t>Strictly Bounded real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182033EB-AD95-4DA9-0FA5-44ABA546F815}"/>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CF410713-C12A-C7FF-185B-7A0410154916}"/>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4F7CAA9-F0BF-024B-A19E-5373DDCC024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C66152E-3757-90AD-1EA2-56EBAB9F591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25AF6A3F-FB9B-FE5C-8D41-0F3EB43950C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D98246F-70A6-F4A5-08D0-9A62A7B2131F}"/>
              </a:ext>
            </a:extLst>
          </p:cNvPr>
          <p:cNvSpPr txBox="1"/>
          <p:nvPr/>
        </p:nvSpPr>
        <p:spPr>
          <a:xfrm>
            <a:off x="171329" y="1416071"/>
            <a:ext cx="362067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Definition 3</a:t>
            </a:r>
            <a:r>
              <a:rPr lang="zh-CN" altLang="en-US"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CQSDEs</a:t>
            </a:r>
            <a:r>
              <a:rPr lang="zh-CN" altLang="en-US" b="1">
                <a:latin typeface="微软雅黑" panose="020B0503020204020204" pitchFamily="34" charset="-122"/>
                <a:ea typeface="微软雅黑" panose="020B0503020204020204" pitchFamily="34" charset="-122"/>
              </a:rPr>
              <a:t>的耗散性</a:t>
            </a:r>
            <a:endParaRPr lang="zh-CN" altLang="en-US"/>
          </a:p>
        </p:txBody>
      </p:sp>
      <p:pic>
        <p:nvPicPr>
          <p:cNvPr id="4" name="图片 3">
            <a:extLst>
              <a:ext uri="{FF2B5EF4-FFF2-40B4-BE49-F238E27FC236}">
                <a16:creationId xmlns:a16="http://schemas.microsoft.com/office/drawing/2014/main" id="{67D91948-7AA5-8518-C498-A60A025E27B1}"/>
              </a:ext>
            </a:extLst>
          </p:cNvPr>
          <p:cNvPicPr>
            <a:picLocks noChangeAspect="1"/>
          </p:cNvPicPr>
          <p:nvPr/>
        </p:nvPicPr>
        <p:blipFill>
          <a:blip r:embed="rId3"/>
          <a:stretch>
            <a:fillRect/>
          </a:stretch>
        </p:blipFill>
        <p:spPr>
          <a:xfrm>
            <a:off x="768000" y="1974809"/>
            <a:ext cx="7409038" cy="3386362"/>
          </a:xfrm>
          <a:prstGeom prst="rect">
            <a:avLst/>
          </a:prstGeom>
        </p:spPr>
      </p:pic>
      <p:sp>
        <p:nvSpPr>
          <p:cNvPr id="2" name="文本框 1">
            <a:extLst>
              <a:ext uri="{FF2B5EF4-FFF2-40B4-BE49-F238E27FC236}">
                <a16:creationId xmlns:a16="http://schemas.microsoft.com/office/drawing/2014/main" id="{00353439-9A70-4F53-3D60-B9B89A684182}"/>
              </a:ext>
            </a:extLst>
          </p:cNvPr>
          <p:cNvSpPr txBox="1"/>
          <p:nvPr/>
        </p:nvSpPr>
        <p:spPr>
          <a:xfrm>
            <a:off x="7256886" y="3615304"/>
            <a:ext cx="405431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考虑</a:t>
            </a:r>
            <a:r>
              <a:rPr lang="zh-CN" altLang="en-US" b="1">
                <a:solidFill>
                  <a:srgbClr val="FF0000"/>
                </a:solidFill>
                <a:latin typeface="微软雅黑" panose="020B0503020204020204" pitchFamily="34" charset="-122"/>
                <a:ea typeface="微软雅黑" panose="020B0503020204020204" pitchFamily="34" charset="-122"/>
              </a:rPr>
              <a:t>量子噪声</a:t>
            </a:r>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扰动</a:t>
            </a:r>
            <a:r>
              <a:rPr lang="zh-CN" altLang="en-US" b="1">
                <a:latin typeface="微软雅黑" panose="020B0503020204020204" pitchFamily="34" charset="-122"/>
                <a:ea typeface="微软雅黑" panose="020B0503020204020204" pitchFamily="34" charset="-122"/>
              </a:rPr>
              <a:t>的更广义量子系统</a:t>
            </a:r>
            <a:endParaRPr lang="zh-CN" altLang="en-US"/>
          </a:p>
        </p:txBody>
      </p:sp>
    </p:spTree>
    <p:extLst>
      <p:ext uri="{BB962C8B-B14F-4D97-AF65-F5344CB8AC3E}">
        <p14:creationId xmlns:p14="http://schemas.microsoft.com/office/powerpoint/2010/main" val="36581352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CC91-637F-D95B-4FDC-A513E034E19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049A771-8321-DFE8-2AE2-A70812F3F8E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F0AC4A2-5717-AE2F-96FC-0015391C2F0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E4C59113-A11C-86AC-52BE-0F488DC046D6}"/>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2 The scaled system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EF88BCD8-B7BE-4041-F16E-DA77E2F13A0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AF635F38-97EC-4D84-49AF-74922648DC6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5803BD35-C2AC-CEC8-63FA-120DCBF1D4E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22B59F3-1616-C84D-DC7D-10531EC11AB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923CD656-016F-1AEA-7A97-CC07B9A4EAF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C21BE4C-2B5F-512A-F3F5-34992E3AC8AE}"/>
              </a:ext>
            </a:extLst>
          </p:cNvPr>
          <p:cNvPicPr>
            <a:picLocks noChangeAspect="1"/>
          </p:cNvPicPr>
          <p:nvPr/>
        </p:nvPicPr>
        <p:blipFill>
          <a:blip r:embed="rId3"/>
          <a:stretch>
            <a:fillRect/>
          </a:stretch>
        </p:blipFill>
        <p:spPr>
          <a:xfrm>
            <a:off x="639782" y="1271664"/>
            <a:ext cx="4977945" cy="2331379"/>
          </a:xfrm>
          <a:prstGeom prst="rect">
            <a:avLst/>
          </a:prstGeom>
        </p:spPr>
      </p:pic>
      <p:pic>
        <p:nvPicPr>
          <p:cNvPr id="14" name="图片 13">
            <a:extLst>
              <a:ext uri="{FF2B5EF4-FFF2-40B4-BE49-F238E27FC236}">
                <a16:creationId xmlns:a16="http://schemas.microsoft.com/office/drawing/2014/main" id="{5C80CCF3-0C5E-C52F-71B7-6F8A618BD052}"/>
              </a:ext>
            </a:extLst>
          </p:cNvPr>
          <p:cNvPicPr>
            <a:picLocks noChangeAspect="1"/>
          </p:cNvPicPr>
          <p:nvPr/>
        </p:nvPicPr>
        <p:blipFill>
          <a:blip r:embed="rId4"/>
          <a:stretch>
            <a:fillRect/>
          </a:stretch>
        </p:blipFill>
        <p:spPr>
          <a:xfrm>
            <a:off x="6055460" y="1971604"/>
            <a:ext cx="6053027" cy="4472147"/>
          </a:xfrm>
          <a:prstGeom prst="rect">
            <a:avLst/>
          </a:prstGeom>
        </p:spPr>
      </p:pic>
      <p:pic>
        <p:nvPicPr>
          <p:cNvPr id="16" name="图片 15">
            <a:extLst>
              <a:ext uri="{FF2B5EF4-FFF2-40B4-BE49-F238E27FC236}">
                <a16:creationId xmlns:a16="http://schemas.microsoft.com/office/drawing/2014/main" id="{F2BF796F-71F9-B5E3-3982-542FF4AD1988}"/>
              </a:ext>
            </a:extLst>
          </p:cNvPr>
          <p:cNvPicPr>
            <a:picLocks noChangeAspect="1"/>
          </p:cNvPicPr>
          <p:nvPr/>
        </p:nvPicPr>
        <p:blipFill>
          <a:blip r:embed="rId5"/>
          <a:stretch>
            <a:fillRect/>
          </a:stretch>
        </p:blipFill>
        <p:spPr>
          <a:xfrm>
            <a:off x="639782" y="4257285"/>
            <a:ext cx="5103803" cy="2241191"/>
          </a:xfrm>
          <a:prstGeom prst="rect">
            <a:avLst/>
          </a:prstGeom>
        </p:spPr>
      </p:pic>
      <p:cxnSp>
        <p:nvCxnSpPr>
          <p:cNvPr id="21" name="直接箭头连接符 20">
            <a:extLst>
              <a:ext uri="{FF2B5EF4-FFF2-40B4-BE49-F238E27FC236}">
                <a16:creationId xmlns:a16="http://schemas.microsoft.com/office/drawing/2014/main" id="{AEF92CFD-AF15-FA7E-B7FB-CF1BA5E85061}"/>
              </a:ext>
            </a:extLst>
          </p:cNvPr>
          <p:cNvCxnSpPr>
            <a:cxnSpLocks/>
          </p:cNvCxnSpPr>
          <p:nvPr/>
        </p:nvCxnSpPr>
        <p:spPr>
          <a:xfrm>
            <a:off x="3144000" y="3645000"/>
            <a:ext cx="0" cy="648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82D6EB2-EF1E-7B2F-1ECF-CF443E35312C}"/>
              </a:ext>
            </a:extLst>
          </p:cNvPr>
          <p:cNvSpPr txBox="1"/>
          <p:nvPr/>
        </p:nvSpPr>
        <p:spPr>
          <a:xfrm>
            <a:off x="6384000" y="1402525"/>
            <a:ext cx="1800493"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无控制器的转换</a:t>
            </a:r>
            <a:endParaRPr lang="zh-CN" altLang="en-US"/>
          </a:p>
        </p:txBody>
      </p:sp>
    </p:spTree>
    <p:extLst>
      <p:ext uri="{BB962C8B-B14F-4D97-AF65-F5344CB8AC3E}">
        <p14:creationId xmlns:p14="http://schemas.microsoft.com/office/powerpoint/2010/main" val="12935087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9F72-C978-8EF8-D609-B95237432EF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2C17512-3757-14FF-9796-465E25723A7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4DBFB21-D1A1-2A35-8F7D-6471A445E9F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646042A3-11DE-FBE6-83C3-82A5FE5F7E79}"/>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2 The scaled system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81979C0-0185-F89D-266C-391CDE11BA18}"/>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71BCD9D2-FED0-803B-3905-E5BDFAC1F7D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23C66ECE-3FCB-F254-61AF-99C98694E7D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E2EF74D-842D-2D40-941B-E83C257C79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318C882-0B70-EC57-6A3C-7D65341473F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D101341-E320-403B-847C-8D87B1AEF63F}"/>
              </a:ext>
            </a:extLst>
          </p:cNvPr>
          <p:cNvPicPr>
            <a:picLocks noChangeAspect="1"/>
          </p:cNvPicPr>
          <p:nvPr/>
        </p:nvPicPr>
        <p:blipFill>
          <a:blip r:embed="rId3"/>
          <a:srcRect t="1066"/>
          <a:stretch>
            <a:fillRect/>
          </a:stretch>
        </p:blipFill>
        <p:spPr>
          <a:xfrm>
            <a:off x="336000" y="1341000"/>
            <a:ext cx="5343928" cy="3364396"/>
          </a:xfrm>
          <a:prstGeom prst="rect">
            <a:avLst/>
          </a:prstGeom>
        </p:spPr>
      </p:pic>
      <p:pic>
        <p:nvPicPr>
          <p:cNvPr id="14" name="图片 13">
            <a:extLst>
              <a:ext uri="{FF2B5EF4-FFF2-40B4-BE49-F238E27FC236}">
                <a16:creationId xmlns:a16="http://schemas.microsoft.com/office/drawing/2014/main" id="{AF70A013-8F8C-A44F-EE4D-DF4791D09897}"/>
              </a:ext>
            </a:extLst>
          </p:cNvPr>
          <p:cNvPicPr>
            <a:picLocks noChangeAspect="1"/>
          </p:cNvPicPr>
          <p:nvPr/>
        </p:nvPicPr>
        <p:blipFill>
          <a:blip r:embed="rId4"/>
          <a:stretch>
            <a:fillRect/>
          </a:stretch>
        </p:blipFill>
        <p:spPr>
          <a:xfrm>
            <a:off x="6672000" y="2174446"/>
            <a:ext cx="5385775" cy="1428765"/>
          </a:xfrm>
          <a:prstGeom prst="rect">
            <a:avLst/>
          </a:prstGeom>
        </p:spPr>
      </p:pic>
      <p:cxnSp>
        <p:nvCxnSpPr>
          <p:cNvPr id="15" name="直接箭头连接符 14">
            <a:extLst>
              <a:ext uri="{FF2B5EF4-FFF2-40B4-BE49-F238E27FC236}">
                <a16:creationId xmlns:a16="http://schemas.microsoft.com/office/drawing/2014/main" id="{73083D7A-C3CC-6159-C697-B9D7312C1C0A}"/>
              </a:ext>
            </a:extLst>
          </p:cNvPr>
          <p:cNvCxnSpPr>
            <a:cxnSpLocks/>
          </p:cNvCxnSpPr>
          <p:nvPr/>
        </p:nvCxnSpPr>
        <p:spPr>
          <a:xfrm flipV="1">
            <a:off x="5902862" y="3037999"/>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44419DD-6348-D10F-294F-A04426287E9C}"/>
              </a:ext>
            </a:extLst>
          </p:cNvPr>
          <p:cNvSpPr txBox="1"/>
          <p:nvPr/>
        </p:nvSpPr>
        <p:spPr>
          <a:xfrm>
            <a:off x="865390" y="4505444"/>
            <a:ext cx="4285147"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相干性控制器的建立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物理可实现性约束</a:t>
            </a:r>
            <a:endParaRPr lang="zh-CN" altLang="en-US"/>
          </a:p>
        </p:txBody>
      </p:sp>
      <p:sp>
        <p:nvSpPr>
          <p:cNvPr id="21" name="文本框 20">
            <a:extLst>
              <a:ext uri="{FF2B5EF4-FFF2-40B4-BE49-F238E27FC236}">
                <a16:creationId xmlns:a16="http://schemas.microsoft.com/office/drawing/2014/main" id="{DAB02F76-C1F4-97B3-FBAD-CE424D79AED0}"/>
              </a:ext>
            </a:extLst>
          </p:cNvPr>
          <p:cNvSpPr txBox="1"/>
          <p:nvPr/>
        </p:nvSpPr>
        <p:spPr>
          <a:xfrm>
            <a:off x="7176000" y="3633374"/>
            <a:ext cx="4108817" cy="369332"/>
          </a:xfrm>
          <a:prstGeom prst="rect">
            <a:avLst/>
          </a:prstGeom>
          <a:noFill/>
        </p:spPr>
        <p:txBody>
          <a:bodyPr wrap="none" rtlCol="0">
            <a:spAutoFit/>
          </a:bodyPr>
          <a:lstStyle/>
          <a:p>
            <a:r>
              <a:rPr lang="zh-CN" altLang="en-US" b="1">
                <a:solidFill>
                  <a:srgbClr val="FF0000"/>
                </a:solidFill>
                <a:latin typeface="微软雅黑" panose="020B0503020204020204" pitchFamily="34" charset="-122"/>
                <a:ea typeface="微软雅黑" panose="020B0503020204020204" pitchFamily="34" charset="-122"/>
              </a:rPr>
              <a:t>加控制器</a:t>
            </a:r>
            <a:r>
              <a:rPr lang="zh-CN" altLang="en-US" b="1">
                <a:latin typeface="微软雅黑" panose="020B0503020204020204" pitchFamily="34" charset="-122"/>
                <a:ea typeface="微软雅黑" panose="020B0503020204020204" pitchFamily="34" charset="-122"/>
              </a:rPr>
              <a:t>但还是有</a:t>
            </a:r>
            <a:r>
              <a:rPr lang="zh-CN" altLang="en-US" b="1">
                <a:solidFill>
                  <a:srgbClr val="FF0000"/>
                </a:solidFill>
                <a:latin typeface="微软雅黑" panose="020B0503020204020204" pitchFamily="34" charset="-122"/>
                <a:ea typeface="微软雅黑" panose="020B0503020204020204" pitchFamily="34" charset="-122"/>
              </a:rPr>
              <a:t>不确定项</a:t>
            </a:r>
            <a:r>
              <a:rPr lang="zh-CN" altLang="en-US" b="1">
                <a:latin typeface="微软雅黑" panose="020B0503020204020204" pitchFamily="34" charset="-122"/>
                <a:ea typeface="微软雅黑" panose="020B0503020204020204" pitchFamily="34" charset="-122"/>
              </a:rPr>
              <a:t>的量子系统</a:t>
            </a:r>
            <a:endParaRPr lang="zh-CN" altLang="en-US"/>
          </a:p>
        </p:txBody>
      </p:sp>
      <p:pic>
        <p:nvPicPr>
          <p:cNvPr id="23" name="图片 22">
            <a:extLst>
              <a:ext uri="{FF2B5EF4-FFF2-40B4-BE49-F238E27FC236}">
                <a16:creationId xmlns:a16="http://schemas.microsoft.com/office/drawing/2014/main" id="{E949FF0B-A04A-D8DF-8015-5F7F94CFC927}"/>
              </a:ext>
            </a:extLst>
          </p:cNvPr>
          <p:cNvPicPr>
            <a:picLocks noChangeAspect="1"/>
          </p:cNvPicPr>
          <p:nvPr/>
        </p:nvPicPr>
        <p:blipFill>
          <a:blip r:embed="rId5"/>
          <a:stretch>
            <a:fillRect/>
          </a:stretch>
        </p:blipFill>
        <p:spPr>
          <a:xfrm>
            <a:off x="6672000" y="4179820"/>
            <a:ext cx="5454778" cy="2282885"/>
          </a:xfrm>
          <a:prstGeom prst="rect">
            <a:avLst/>
          </a:prstGeom>
        </p:spPr>
      </p:pic>
    </p:spTree>
    <p:extLst>
      <p:ext uri="{BB962C8B-B14F-4D97-AF65-F5344CB8AC3E}">
        <p14:creationId xmlns:p14="http://schemas.microsoft.com/office/powerpoint/2010/main" val="30082651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2989-1107-E3C5-2F9E-4EBD4BA7436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0AAB2B3-4906-9716-4C8F-B58D1335741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B833A26-3838-8024-F1C0-42535C19C298}"/>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cxnSp>
        <p:nvCxnSpPr>
          <p:cNvPr id="6" name="直接连接符 5">
            <a:extLst>
              <a:ext uri="{FF2B5EF4-FFF2-40B4-BE49-F238E27FC236}">
                <a16:creationId xmlns:a16="http://schemas.microsoft.com/office/drawing/2014/main" id="{F7068B47-8C92-A87B-C550-2BFBC2F9D901}"/>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19E7A7AA-9C07-B636-7756-EF773372033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62C46674-43A3-98F9-3456-57EBAFEA5B3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90F7037-8C1B-350A-CD91-6404560084D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CB687DA3-9B79-1B66-FF91-9D26B0BAEAC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FE07BDC-2CEE-127F-14EC-EAF311EF20CB}"/>
              </a:ext>
            </a:extLst>
          </p:cNvPr>
          <p:cNvPicPr>
            <a:picLocks noChangeAspect="1"/>
          </p:cNvPicPr>
          <p:nvPr/>
        </p:nvPicPr>
        <p:blipFill>
          <a:blip r:embed="rId3"/>
          <a:stretch>
            <a:fillRect/>
          </a:stretch>
        </p:blipFill>
        <p:spPr>
          <a:xfrm>
            <a:off x="50635" y="1557000"/>
            <a:ext cx="4983870" cy="2779370"/>
          </a:xfrm>
          <a:prstGeom prst="rect">
            <a:avLst/>
          </a:prstGeom>
        </p:spPr>
      </p:pic>
      <p:sp>
        <p:nvSpPr>
          <p:cNvPr id="12" name="文本框 11">
            <a:extLst>
              <a:ext uri="{FF2B5EF4-FFF2-40B4-BE49-F238E27FC236}">
                <a16:creationId xmlns:a16="http://schemas.microsoft.com/office/drawing/2014/main" id="{EC5410C9-49EB-3716-5044-A29BE96FE18B}"/>
              </a:ext>
            </a:extLst>
          </p:cNvPr>
          <p:cNvSpPr txBox="1"/>
          <p:nvPr/>
        </p:nvSpPr>
        <p:spPr>
          <a:xfrm>
            <a:off x="-1" y="728715"/>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2 The scaled system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9F4B6D5-EC3E-7CD4-17B7-012BA74432FB}"/>
              </a:ext>
            </a:extLst>
          </p:cNvPr>
          <p:cNvSpPr txBox="1"/>
          <p:nvPr/>
        </p:nvSpPr>
        <p:spPr>
          <a:xfrm>
            <a:off x="552000" y="1197000"/>
            <a:ext cx="1946367"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与</a:t>
            </a:r>
            <a:r>
              <a:rPr lang="en-US" altLang="zh-CN" b="1">
                <a:latin typeface="微软雅黑" panose="020B0503020204020204" pitchFamily="34" charset="-122"/>
                <a:ea typeface="微软雅黑" panose="020B0503020204020204" pitchFamily="34" charset="-122"/>
              </a:rPr>
              <a:t>lemma 4</a:t>
            </a:r>
            <a:r>
              <a:rPr lang="zh-CN" altLang="en-US" b="1">
                <a:latin typeface="微软雅黑" panose="020B0503020204020204" pitchFamily="34" charset="-122"/>
                <a:ea typeface="微软雅黑" panose="020B0503020204020204" pitchFamily="34" charset="-122"/>
              </a:rPr>
              <a:t>类似</a:t>
            </a:r>
            <a:r>
              <a:rPr lang="en-US" altLang="zh-CN" b="1">
                <a:latin typeface="微软雅黑" panose="020B0503020204020204" pitchFamily="34" charset="-122"/>
                <a:ea typeface="微软雅黑" panose="020B0503020204020204" pitchFamily="34" charset="-122"/>
              </a:rPr>
              <a:t> </a:t>
            </a:r>
            <a:endParaRPr lang="zh-CN" altLang="en-US"/>
          </a:p>
        </p:txBody>
      </p:sp>
      <p:cxnSp>
        <p:nvCxnSpPr>
          <p:cNvPr id="15" name="直接箭头连接符 14">
            <a:extLst>
              <a:ext uri="{FF2B5EF4-FFF2-40B4-BE49-F238E27FC236}">
                <a16:creationId xmlns:a16="http://schemas.microsoft.com/office/drawing/2014/main" id="{A200CA2C-6185-254B-9E17-E31394E62333}"/>
              </a:ext>
            </a:extLst>
          </p:cNvPr>
          <p:cNvCxnSpPr>
            <a:cxnSpLocks/>
          </p:cNvCxnSpPr>
          <p:nvPr/>
        </p:nvCxnSpPr>
        <p:spPr>
          <a:xfrm flipV="1">
            <a:off x="5377477" y="2934193"/>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98E5B459-3811-CC08-3542-17477DCD1FE3}"/>
              </a:ext>
            </a:extLst>
          </p:cNvPr>
          <p:cNvPicPr>
            <a:picLocks noChangeAspect="1"/>
          </p:cNvPicPr>
          <p:nvPr/>
        </p:nvPicPr>
        <p:blipFill>
          <a:blip r:embed="rId4"/>
          <a:stretch>
            <a:fillRect/>
          </a:stretch>
        </p:blipFill>
        <p:spPr>
          <a:xfrm>
            <a:off x="6100332" y="2040829"/>
            <a:ext cx="6041033" cy="1820171"/>
          </a:xfrm>
          <a:prstGeom prst="rect">
            <a:avLst/>
          </a:prstGeom>
        </p:spPr>
      </p:pic>
      <p:sp>
        <p:nvSpPr>
          <p:cNvPr id="22" name="文本框 21">
            <a:extLst>
              <a:ext uri="{FF2B5EF4-FFF2-40B4-BE49-F238E27FC236}">
                <a16:creationId xmlns:a16="http://schemas.microsoft.com/office/drawing/2014/main" id="{6A7B630A-3FCC-5BF2-8570-DB9BE6A7FAE4}"/>
              </a:ext>
            </a:extLst>
          </p:cNvPr>
          <p:cNvSpPr txBox="1"/>
          <p:nvPr/>
        </p:nvSpPr>
        <p:spPr>
          <a:xfrm>
            <a:off x="6816000" y="1269000"/>
            <a:ext cx="5101076" cy="646331"/>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到此，量子系统建模的工作结束！</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引出在此无不确定性标称系统下的</a:t>
            </a:r>
            <a:r>
              <a:rPr lang="zh-CN" altLang="en-US" b="1">
                <a:solidFill>
                  <a:srgbClr val="FF0000"/>
                </a:solidFill>
                <a:latin typeface="微软雅黑" panose="020B0503020204020204" pitchFamily="34" charset="-122"/>
                <a:ea typeface="微软雅黑" panose="020B0503020204020204" pitchFamily="34" charset="-122"/>
              </a:rPr>
              <a:t>鲁棒控制</a:t>
            </a:r>
            <a:r>
              <a:rPr lang="zh-CN" altLang="en-US" b="1">
                <a:latin typeface="微软雅黑" panose="020B0503020204020204" pitchFamily="34" charset="-122"/>
                <a:ea typeface="微软雅黑" panose="020B0503020204020204" pitchFamily="34" charset="-122"/>
              </a:rPr>
              <a:t>问题</a:t>
            </a:r>
            <a:r>
              <a:rPr lang="en-US" altLang="zh-CN" b="1">
                <a:latin typeface="微软雅黑" panose="020B0503020204020204" pitchFamily="34" charset="-122"/>
                <a:ea typeface="微软雅黑" panose="020B0503020204020204" pitchFamily="34" charset="-122"/>
              </a:rPr>
              <a:t> </a:t>
            </a:r>
            <a:endParaRPr lang="zh-CN" altLang="en-US"/>
          </a:p>
        </p:txBody>
      </p:sp>
      <p:pic>
        <p:nvPicPr>
          <p:cNvPr id="24" name="图片 23">
            <a:extLst>
              <a:ext uri="{FF2B5EF4-FFF2-40B4-BE49-F238E27FC236}">
                <a16:creationId xmlns:a16="http://schemas.microsoft.com/office/drawing/2014/main" id="{4B551EED-4C8B-36BB-DE64-117D45A8C0F1}"/>
              </a:ext>
            </a:extLst>
          </p:cNvPr>
          <p:cNvPicPr>
            <a:picLocks noChangeAspect="1"/>
          </p:cNvPicPr>
          <p:nvPr/>
        </p:nvPicPr>
        <p:blipFill>
          <a:blip r:embed="rId5"/>
          <a:stretch>
            <a:fillRect/>
          </a:stretch>
        </p:blipFill>
        <p:spPr>
          <a:xfrm>
            <a:off x="17829" y="4473702"/>
            <a:ext cx="4982804" cy="2043213"/>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A5AA8B8-DDAF-0DD7-F644-8C040E7214C1}"/>
                  </a:ext>
                </a:extLst>
              </p:cNvPr>
              <p:cNvSpPr txBox="1"/>
              <p:nvPr/>
            </p:nvSpPr>
            <p:spPr>
              <a:xfrm>
                <a:off x="1952800" y="4879808"/>
                <a:ext cx="2677271"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对应的</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𝑯</m:t>
                        </m:r>
                      </m:e>
                      <m:sub>
                        <m:r>
                          <a:rPr lang="en-US" altLang="zh-CN" b="1" i="1" smtClean="0">
                            <a:latin typeface="Cambria Math" panose="02040503050406030204" pitchFamily="18" charset="0"/>
                            <a:ea typeface="Cambria Math" panose="02040503050406030204" pitchFamily="18" charset="0"/>
                          </a:rPr>
                          <m:t>∞</m:t>
                        </m:r>
                      </m:sub>
                    </m:sSub>
                  </m:oMath>
                </a14:m>
                <a:r>
                  <a:rPr lang="zh-CN" altLang="en-US" b="1">
                    <a:latin typeface="微软雅黑" panose="020B0503020204020204" pitchFamily="34" charset="-122"/>
                    <a:ea typeface="微软雅黑" panose="020B0503020204020204" pitchFamily="34" charset="-122"/>
                  </a:rPr>
                  <a:t>能量约束指标</a:t>
                </a:r>
                <a:r>
                  <a:rPr lang="en-US" altLang="zh-CN" b="1">
                    <a:latin typeface="微软雅黑" panose="020B0503020204020204" pitchFamily="34" charset="-122"/>
                    <a:ea typeface="微软雅黑" panose="020B0503020204020204" pitchFamily="34" charset="-122"/>
                  </a:rPr>
                  <a:t> </a:t>
                </a:r>
                <a:endParaRPr lang="zh-CN" altLang="en-US"/>
              </a:p>
            </p:txBody>
          </p:sp>
        </mc:Choice>
        <mc:Fallback xmlns="">
          <p:sp>
            <p:nvSpPr>
              <p:cNvPr id="25" name="文本框 24">
                <a:extLst>
                  <a:ext uri="{FF2B5EF4-FFF2-40B4-BE49-F238E27FC236}">
                    <a16:creationId xmlns:a16="http://schemas.microsoft.com/office/drawing/2014/main" id="{7A5AA8B8-DDAF-0DD7-F644-8C040E7214C1}"/>
                  </a:ext>
                </a:extLst>
              </p:cNvPr>
              <p:cNvSpPr txBox="1">
                <a:spLocks noRot="1" noChangeAspect="1" noMove="1" noResize="1" noEditPoints="1" noAdjustHandles="1" noChangeArrowheads="1" noChangeShapeType="1" noTextEdit="1"/>
              </p:cNvSpPr>
              <p:nvPr/>
            </p:nvSpPr>
            <p:spPr>
              <a:xfrm>
                <a:off x="1952800" y="4879808"/>
                <a:ext cx="2677271" cy="369332"/>
              </a:xfrm>
              <a:prstGeom prst="rect">
                <a:avLst/>
              </a:prstGeom>
              <a:blipFill>
                <a:blip r:embed="rId6"/>
                <a:stretch>
                  <a:fillRect l="-1818" t="-9836" b="-22951"/>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731C6A1D-2D10-AA1D-7936-334717F206C5}"/>
              </a:ext>
            </a:extLst>
          </p:cNvPr>
          <p:cNvSpPr/>
          <p:nvPr/>
        </p:nvSpPr>
        <p:spPr>
          <a:xfrm>
            <a:off x="119999" y="4423004"/>
            <a:ext cx="4880633" cy="209391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81C72DD-9A9D-3C0C-6E56-99DAC55F884F}"/>
              </a:ext>
            </a:extLst>
          </p:cNvPr>
          <p:cNvSpPr/>
          <p:nvPr/>
        </p:nvSpPr>
        <p:spPr>
          <a:xfrm>
            <a:off x="6087085" y="2004544"/>
            <a:ext cx="6041032" cy="191417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96C7CDB8-9B1B-E933-4661-22DEA6E9AD02}"/>
              </a:ext>
            </a:extLst>
          </p:cNvPr>
          <p:cNvCxnSpPr>
            <a:cxnSpLocks/>
          </p:cNvCxnSpPr>
          <p:nvPr/>
        </p:nvCxnSpPr>
        <p:spPr>
          <a:xfrm>
            <a:off x="9131771" y="3918723"/>
            <a:ext cx="0" cy="6411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C4A2DD1-2201-A371-DD44-86ED38BD18FA}"/>
              </a:ext>
            </a:extLst>
          </p:cNvPr>
          <p:cNvPicPr>
            <a:picLocks noChangeAspect="1"/>
          </p:cNvPicPr>
          <p:nvPr/>
        </p:nvPicPr>
        <p:blipFill>
          <a:blip r:embed="rId7"/>
          <a:stretch>
            <a:fillRect/>
          </a:stretch>
        </p:blipFill>
        <p:spPr>
          <a:xfrm>
            <a:off x="5562456" y="4566373"/>
            <a:ext cx="6623777" cy="882576"/>
          </a:xfrm>
          <a:prstGeom prst="rect">
            <a:avLst/>
          </a:prstGeom>
        </p:spPr>
      </p:pic>
    </p:spTree>
    <p:extLst>
      <p:ext uri="{BB962C8B-B14F-4D97-AF65-F5344CB8AC3E}">
        <p14:creationId xmlns:p14="http://schemas.microsoft.com/office/powerpoint/2010/main" val="34957878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0A5ED-7D6E-185A-4BBD-54FCAB32FFF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40853E-A050-D971-3783-38B739A14A2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CC61854-A9AE-196C-F173-7030AD19E27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2FD89656-8BE1-4642-49E5-066BC53884B7}"/>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3 Quantum Robust Optimal Controller Design</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6930F5D2-E6DD-B556-3457-065350C2710D}"/>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74AB575F-10A7-A68A-7549-38856FEB8D4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556387E-E349-990F-77BC-1255E3AE6ED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946B6B-6A57-7AB8-6D33-9BA511E4B51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E653F91E-08DF-6F3A-3D4C-4D10F8516FD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3EEE0EA-7604-FDDE-0FF9-1939566D77C6}"/>
              </a:ext>
            </a:extLst>
          </p:cNvPr>
          <p:cNvPicPr>
            <a:picLocks noChangeAspect="1"/>
          </p:cNvPicPr>
          <p:nvPr/>
        </p:nvPicPr>
        <p:blipFill>
          <a:blip r:embed="rId3"/>
          <a:stretch>
            <a:fillRect/>
          </a:stretch>
        </p:blipFill>
        <p:spPr>
          <a:xfrm>
            <a:off x="552000" y="1355855"/>
            <a:ext cx="4968000" cy="5118059"/>
          </a:xfrm>
          <a:prstGeom prst="rect">
            <a:avLst/>
          </a:prstGeom>
        </p:spPr>
      </p:pic>
      <p:cxnSp>
        <p:nvCxnSpPr>
          <p:cNvPr id="12" name="直接箭头连接符 11">
            <a:extLst>
              <a:ext uri="{FF2B5EF4-FFF2-40B4-BE49-F238E27FC236}">
                <a16:creationId xmlns:a16="http://schemas.microsoft.com/office/drawing/2014/main" id="{A2D641D7-F4EB-D239-5AFE-9B4D44F035BF}"/>
              </a:ext>
            </a:extLst>
          </p:cNvPr>
          <p:cNvCxnSpPr>
            <a:cxnSpLocks/>
          </p:cNvCxnSpPr>
          <p:nvPr/>
        </p:nvCxnSpPr>
        <p:spPr>
          <a:xfrm flipV="1">
            <a:off x="5491297" y="4149000"/>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849C7EF7-A1A4-2FCF-A3FB-90286304929C}"/>
              </a:ext>
            </a:extLst>
          </p:cNvPr>
          <p:cNvPicPr>
            <a:picLocks noChangeAspect="1"/>
          </p:cNvPicPr>
          <p:nvPr/>
        </p:nvPicPr>
        <p:blipFill>
          <a:blip r:embed="rId4"/>
          <a:stretch>
            <a:fillRect/>
          </a:stretch>
        </p:blipFill>
        <p:spPr>
          <a:xfrm>
            <a:off x="7392000" y="1355855"/>
            <a:ext cx="2839975" cy="856500"/>
          </a:xfrm>
          <a:prstGeom prst="rect">
            <a:avLst/>
          </a:prstGeom>
        </p:spPr>
      </p:pic>
      <p:pic>
        <p:nvPicPr>
          <p:cNvPr id="21" name="图片 20">
            <a:extLst>
              <a:ext uri="{FF2B5EF4-FFF2-40B4-BE49-F238E27FC236}">
                <a16:creationId xmlns:a16="http://schemas.microsoft.com/office/drawing/2014/main" id="{8AFB098B-5E37-08A6-D1BB-F984BA22107F}"/>
              </a:ext>
            </a:extLst>
          </p:cNvPr>
          <p:cNvPicPr>
            <a:picLocks noChangeAspect="1"/>
          </p:cNvPicPr>
          <p:nvPr/>
        </p:nvPicPr>
        <p:blipFill>
          <a:blip r:embed="rId5"/>
          <a:srcRect t="54906"/>
          <a:stretch>
            <a:fillRect/>
          </a:stretch>
        </p:blipFill>
        <p:spPr>
          <a:xfrm>
            <a:off x="6219527" y="2637000"/>
            <a:ext cx="5708473" cy="2223667"/>
          </a:xfrm>
          <a:prstGeom prst="rect">
            <a:avLst/>
          </a:prstGeom>
        </p:spPr>
      </p:pic>
      <p:pic>
        <p:nvPicPr>
          <p:cNvPr id="23" name="图片 22">
            <a:extLst>
              <a:ext uri="{FF2B5EF4-FFF2-40B4-BE49-F238E27FC236}">
                <a16:creationId xmlns:a16="http://schemas.microsoft.com/office/drawing/2014/main" id="{DAC108E2-30FE-17D7-E5E5-342C7AC0D00F}"/>
              </a:ext>
            </a:extLst>
          </p:cNvPr>
          <p:cNvPicPr>
            <a:picLocks noChangeAspect="1"/>
          </p:cNvPicPr>
          <p:nvPr/>
        </p:nvPicPr>
        <p:blipFill>
          <a:blip r:embed="rId6"/>
          <a:stretch>
            <a:fillRect/>
          </a:stretch>
        </p:blipFill>
        <p:spPr>
          <a:xfrm>
            <a:off x="7070560" y="4939953"/>
            <a:ext cx="4849489" cy="991941"/>
          </a:xfrm>
          <a:prstGeom prst="rect">
            <a:avLst/>
          </a:prstGeom>
        </p:spPr>
      </p:pic>
      <p:pic>
        <p:nvPicPr>
          <p:cNvPr id="25" name="图片 24">
            <a:extLst>
              <a:ext uri="{FF2B5EF4-FFF2-40B4-BE49-F238E27FC236}">
                <a16:creationId xmlns:a16="http://schemas.microsoft.com/office/drawing/2014/main" id="{D9F9A74C-DF8E-7D6D-7221-F2220ADAF8D1}"/>
              </a:ext>
            </a:extLst>
          </p:cNvPr>
          <p:cNvPicPr>
            <a:picLocks noChangeAspect="1"/>
          </p:cNvPicPr>
          <p:nvPr/>
        </p:nvPicPr>
        <p:blipFill>
          <a:blip r:embed="rId7"/>
          <a:srcRect l="418" t="17842" r="-418" b="18844"/>
          <a:stretch>
            <a:fillRect/>
          </a:stretch>
        </p:blipFill>
        <p:spPr>
          <a:xfrm>
            <a:off x="7464000" y="2174839"/>
            <a:ext cx="1224000" cy="184083"/>
          </a:xfrm>
          <a:prstGeom prst="rect">
            <a:avLst/>
          </a:prstGeom>
        </p:spPr>
      </p:pic>
    </p:spTree>
    <p:extLst>
      <p:ext uri="{BB962C8B-B14F-4D97-AF65-F5344CB8AC3E}">
        <p14:creationId xmlns:p14="http://schemas.microsoft.com/office/powerpoint/2010/main" val="13896065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8680-3FBA-9961-8E52-868DF0D6059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7832DAF-9F67-76B0-CEDA-1244A9508A0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7424C81-014A-FB8F-D095-4FB781639F9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A1B4E95E-A7B9-67D6-467E-40AEA114EEFF}"/>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3 Solubility Conditions of Controller Parameters</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C33CD1A5-AD79-FA24-ED92-7A0C992D57E7}"/>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F697F092-3520-DC49-336B-9BAC401E797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373E568C-8527-C436-F882-9534BB8BC2F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223760E-DA41-C07A-0358-4165C79DD49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D7DF7A0B-3C0F-167D-35EF-0919E0B55C5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4337039-EDAB-106D-064D-8F1B751F6A73}"/>
              </a:ext>
            </a:extLst>
          </p:cNvPr>
          <p:cNvPicPr>
            <a:picLocks noChangeAspect="1"/>
          </p:cNvPicPr>
          <p:nvPr/>
        </p:nvPicPr>
        <p:blipFill>
          <a:blip r:embed="rId3"/>
          <a:stretch>
            <a:fillRect/>
          </a:stretch>
        </p:blipFill>
        <p:spPr>
          <a:xfrm>
            <a:off x="840000" y="1327451"/>
            <a:ext cx="4746534" cy="5146463"/>
          </a:xfrm>
          <a:prstGeom prst="rect">
            <a:avLst/>
          </a:prstGeom>
        </p:spPr>
      </p:pic>
      <p:pic>
        <p:nvPicPr>
          <p:cNvPr id="17" name="图片 16">
            <a:extLst>
              <a:ext uri="{FF2B5EF4-FFF2-40B4-BE49-F238E27FC236}">
                <a16:creationId xmlns:a16="http://schemas.microsoft.com/office/drawing/2014/main" id="{1B0496DC-A04F-C814-3D67-2D8802C72AEC}"/>
              </a:ext>
            </a:extLst>
          </p:cNvPr>
          <p:cNvPicPr>
            <a:picLocks noChangeAspect="1"/>
          </p:cNvPicPr>
          <p:nvPr/>
        </p:nvPicPr>
        <p:blipFill>
          <a:blip r:embed="rId4"/>
          <a:stretch>
            <a:fillRect/>
          </a:stretch>
        </p:blipFill>
        <p:spPr>
          <a:xfrm>
            <a:off x="6192527" y="3627972"/>
            <a:ext cx="5873422" cy="1409621"/>
          </a:xfrm>
          <a:prstGeom prst="rect">
            <a:avLst/>
          </a:prstGeom>
        </p:spPr>
      </p:pic>
      <p:pic>
        <p:nvPicPr>
          <p:cNvPr id="4" name="图片 3">
            <a:extLst>
              <a:ext uri="{FF2B5EF4-FFF2-40B4-BE49-F238E27FC236}">
                <a16:creationId xmlns:a16="http://schemas.microsoft.com/office/drawing/2014/main" id="{8E99BD79-99F2-420C-01A4-8745C245536B}"/>
              </a:ext>
            </a:extLst>
          </p:cNvPr>
          <p:cNvPicPr>
            <a:picLocks noChangeAspect="1"/>
          </p:cNvPicPr>
          <p:nvPr/>
        </p:nvPicPr>
        <p:blipFill>
          <a:blip r:embed="rId5"/>
          <a:stretch>
            <a:fillRect/>
          </a:stretch>
        </p:blipFill>
        <p:spPr>
          <a:xfrm>
            <a:off x="6127217" y="1292487"/>
            <a:ext cx="5807117" cy="1838808"/>
          </a:xfrm>
          <a:prstGeom prst="rect">
            <a:avLst/>
          </a:prstGeom>
        </p:spPr>
      </p:pic>
      <p:cxnSp>
        <p:nvCxnSpPr>
          <p:cNvPr id="7" name="直接箭头连接符 6">
            <a:extLst>
              <a:ext uri="{FF2B5EF4-FFF2-40B4-BE49-F238E27FC236}">
                <a16:creationId xmlns:a16="http://schemas.microsoft.com/office/drawing/2014/main" id="{964616E1-B9B9-6E2D-B8FB-DBD3710540E7}"/>
              </a:ext>
            </a:extLst>
          </p:cNvPr>
          <p:cNvCxnSpPr>
            <a:cxnSpLocks/>
          </p:cNvCxnSpPr>
          <p:nvPr/>
        </p:nvCxnSpPr>
        <p:spPr>
          <a:xfrm>
            <a:off x="9120000" y="3117519"/>
            <a:ext cx="18476" cy="50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5424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A1F0B-8645-74CE-E337-3456A8607CC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E32C505-4A3E-DEE9-6EA5-4F790CD8385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767B795-4ACD-70C7-5C66-F1AE36DDA893}"/>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EABBA1BF-98B8-88A4-C5DF-0743391B170B}"/>
              </a:ext>
            </a:extLst>
          </p:cNvPr>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3 Solubility Conditions of Controller Parameters</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EC1FFB18-402E-B5D2-C6F7-A9512AA11586}"/>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FAD11D98-FF52-70AA-7D5A-F2F053287914}"/>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3E81DBB4-BCDA-542D-EEEC-74661208D30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A572B9D-785C-D2CF-E781-615C1C41006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CEE8864-92EA-71CD-7A64-D2E688EEA08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D6F08E35-CE54-7681-3E59-A1544A7BA680}"/>
              </a:ext>
            </a:extLst>
          </p:cNvPr>
          <p:cNvPicPr>
            <a:picLocks noChangeAspect="1"/>
          </p:cNvPicPr>
          <p:nvPr/>
        </p:nvPicPr>
        <p:blipFill>
          <a:blip r:embed="rId3"/>
          <a:stretch>
            <a:fillRect/>
          </a:stretch>
        </p:blipFill>
        <p:spPr>
          <a:xfrm>
            <a:off x="1056000" y="1273442"/>
            <a:ext cx="4752000" cy="5254414"/>
          </a:xfrm>
          <a:prstGeom prst="rect">
            <a:avLst/>
          </a:prstGeom>
        </p:spPr>
      </p:pic>
      <p:sp>
        <p:nvSpPr>
          <p:cNvPr id="14" name="矩形 13">
            <a:extLst>
              <a:ext uri="{FF2B5EF4-FFF2-40B4-BE49-F238E27FC236}">
                <a16:creationId xmlns:a16="http://schemas.microsoft.com/office/drawing/2014/main" id="{967B155A-B5F2-27F7-288F-AC14AE32D21A}"/>
              </a:ext>
            </a:extLst>
          </p:cNvPr>
          <p:cNvSpPr/>
          <p:nvPr/>
        </p:nvSpPr>
        <p:spPr>
          <a:xfrm>
            <a:off x="1478848" y="5794547"/>
            <a:ext cx="4176001" cy="776007"/>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19ECD1E-0036-9043-A8CC-E7481699F82A}"/>
              </a:ext>
            </a:extLst>
          </p:cNvPr>
          <p:cNvSpPr txBox="1"/>
          <p:nvPr/>
        </p:nvSpPr>
        <p:spPr>
          <a:xfrm>
            <a:off x="5868606" y="5997884"/>
            <a:ext cx="295465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相干性控制器的可解性条件</a:t>
            </a:r>
            <a:endParaRPr lang="zh-CN" altLang="en-US"/>
          </a:p>
        </p:txBody>
      </p:sp>
    </p:spTree>
    <p:extLst>
      <p:ext uri="{BB962C8B-B14F-4D97-AF65-F5344CB8AC3E}">
        <p14:creationId xmlns:p14="http://schemas.microsoft.com/office/powerpoint/2010/main" val="26279053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15A8150D-1F1F-5930-2D22-1A80722F24BA}"/>
              </a:ext>
            </a:extLst>
          </p:cNvPr>
          <p:cNvGrpSpPr/>
          <p:nvPr/>
        </p:nvGrpSpPr>
        <p:grpSpPr>
          <a:xfrm>
            <a:off x="48000" y="-9294"/>
            <a:ext cx="4176000" cy="1276007"/>
            <a:chOff x="48000" y="-9294"/>
            <a:chExt cx="4176000" cy="1276007"/>
          </a:xfrm>
        </p:grpSpPr>
        <p:sp>
          <p:nvSpPr>
            <p:cNvPr id="3" name="圆角矩形 3">
              <a:extLst>
                <a:ext uri="{FF2B5EF4-FFF2-40B4-BE49-F238E27FC236}">
                  <a16:creationId xmlns:a16="http://schemas.microsoft.com/office/drawing/2014/main" id="{8BBEA28C-BDD9-18AC-FE4F-31B715E2C335}"/>
                </a:ext>
              </a:extLst>
            </p:cNvPr>
            <p:cNvSpPr/>
            <p:nvPr>
              <p:custDataLst>
                <p:tags r:id="rId8"/>
              </p:custDataLst>
            </p:nvPr>
          </p:nvSpPr>
          <p:spPr>
            <a:xfrm>
              <a:off x="48000" y="330713"/>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Quantum Robust Optimal Control for Linear Quantum Systems With Uncertainties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4429BA12-2EF3-C435-04B1-1ABD54A279D2}"/>
                </a:ext>
              </a:extLst>
            </p:cNvPr>
            <p:cNvSpPr txBox="1"/>
            <p:nvPr>
              <p:custDataLst>
                <p:tags r:id="rId9"/>
              </p:custDataLst>
            </p:nvPr>
          </p:nvSpPr>
          <p:spPr>
            <a:xfrm>
              <a:off x="1925021" y="-9294"/>
              <a:ext cx="421958" cy="330518"/>
            </a:xfrm>
            <a:prstGeom prst="rect">
              <a:avLst/>
            </a:prstGeom>
            <a:noFill/>
          </p:spPr>
          <p:txBody>
            <a:bodyPr wrap="none" rtlCol="0" anchor="t">
              <a:noAutofit/>
            </a:bodyPr>
            <a:lstStyle/>
            <a:p>
              <a:r>
                <a:rPr lang="zh-CN" altLang="en-US" b="1" dirty="0">
                  <a:latin typeface="Times New Roman" panose="02020603050405020304" pitchFamily="18" charset="0"/>
                  <a:cs typeface="Times New Roman" panose="02020603050405020304" pitchFamily="18" charset="0"/>
                </a:rPr>
                <a:t>①</a:t>
              </a:r>
            </a:p>
          </p:txBody>
        </p:sp>
      </p:grpSp>
      <p:grpSp>
        <p:nvGrpSpPr>
          <p:cNvPr id="16" name="组合 15">
            <a:extLst>
              <a:ext uri="{FF2B5EF4-FFF2-40B4-BE49-F238E27FC236}">
                <a16:creationId xmlns:a16="http://schemas.microsoft.com/office/drawing/2014/main" id="{CF3B8A4A-164A-BC1E-82BE-CF3FF92D696E}"/>
              </a:ext>
            </a:extLst>
          </p:cNvPr>
          <p:cNvGrpSpPr/>
          <p:nvPr/>
        </p:nvGrpSpPr>
        <p:grpSpPr>
          <a:xfrm>
            <a:off x="2028069" y="1299479"/>
            <a:ext cx="4176000" cy="1271813"/>
            <a:chOff x="2136000" y="1304137"/>
            <a:chExt cx="4176000" cy="1271813"/>
          </a:xfrm>
        </p:grpSpPr>
        <p:sp>
          <p:nvSpPr>
            <p:cNvPr id="4" name="圆角矩形 4">
              <a:extLst>
                <a:ext uri="{FF2B5EF4-FFF2-40B4-BE49-F238E27FC236}">
                  <a16:creationId xmlns:a16="http://schemas.microsoft.com/office/drawing/2014/main" id="{07CAE94B-6EDA-B374-E8B2-03D7EFC8FF13}"/>
                </a:ext>
              </a:extLst>
            </p:cNvPr>
            <p:cNvSpPr/>
            <p:nvPr>
              <p:custDataLst>
                <p:tags r:id="rId6"/>
              </p:custDataLst>
            </p:nvPr>
          </p:nvSpPr>
          <p:spPr>
            <a:xfrm>
              <a:off x="2136000" y="1639950"/>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latin typeface="Times New Roman" panose="02020603050405020304" pitchFamily="18" charset="0"/>
                  <a:cs typeface="Times New Roman" panose="02020603050405020304" pitchFamily="18" charset="0"/>
                </a:rPr>
                <a:t>Coherent robust H∞ control of linear quantum systems with uncertainties in the Hamiltonian and coupling operators</a:t>
              </a:r>
              <a:endParaRPr lang="en-US" altLang="zh-CN" sz="1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6B83D85-9F77-A630-81CC-DE0710A83E9F}"/>
                </a:ext>
              </a:extLst>
            </p:cNvPr>
            <p:cNvSpPr txBox="1"/>
            <p:nvPr>
              <p:custDataLst>
                <p:tags r:id="rId7"/>
              </p:custDataLst>
            </p:nvPr>
          </p:nvSpPr>
          <p:spPr>
            <a:xfrm>
              <a:off x="4016251" y="1304137"/>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②</a:t>
              </a:r>
            </a:p>
          </p:txBody>
        </p:sp>
      </p:grpSp>
      <p:grpSp>
        <p:nvGrpSpPr>
          <p:cNvPr id="15" name="组合 14">
            <a:extLst>
              <a:ext uri="{FF2B5EF4-FFF2-40B4-BE49-F238E27FC236}">
                <a16:creationId xmlns:a16="http://schemas.microsoft.com/office/drawing/2014/main" id="{401A85B8-6BEB-9C56-8340-42207127F946}"/>
              </a:ext>
            </a:extLst>
          </p:cNvPr>
          <p:cNvGrpSpPr/>
          <p:nvPr/>
        </p:nvGrpSpPr>
        <p:grpSpPr>
          <a:xfrm>
            <a:off x="4008138" y="2604058"/>
            <a:ext cx="4176000" cy="1286858"/>
            <a:chOff x="4224000" y="2510053"/>
            <a:chExt cx="4176000" cy="1286858"/>
          </a:xfrm>
        </p:grpSpPr>
        <p:sp>
          <p:nvSpPr>
            <p:cNvPr id="5" name="圆角矩形 5">
              <a:extLst>
                <a:ext uri="{FF2B5EF4-FFF2-40B4-BE49-F238E27FC236}">
                  <a16:creationId xmlns:a16="http://schemas.microsoft.com/office/drawing/2014/main" id="{4C1FAB4B-AB90-2F43-9E51-F06AF0726037}"/>
                </a:ext>
              </a:extLst>
            </p:cNvPr>
            <p:cNvSpPr/>
            <p:nvPr>
              <p:custDataLst>
                <p:tags r:id="rId4"/>
              </p:custDataLst>
            </p:nvPr>
          </p:nvSpPr>
          <p:spPr>
            <a:xfrm>
              <a:off x="4224000" y="2860911"/>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latin typeface="Times New Roman" panose="02020603050405020304" pitchFamily="18" charset="0"/>
                  <a:cs typeface="Times New Roman" panose="02020603050405020304" pitchFamily="18" charset="0"/>
                </a:rPr>
                <a:t>Coherent H∞ Control for Linear Quantum Systems With Uncertainties in the Interaction Hamiltonian</a:t>
              </a:r>
              <a:endParaRPr lang="en-US" altLang="zh-CN" sz="1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F1317DC-6E12-A2C5-3667-7D3A108772BD}"/>
                </a:ext>
              </a:extLst>
            </p:cNvPr>
            <p:cNvSpPr txBox="1"/>
            <p:nvPr>
              <p:custDataLst>
                <p:tags r:id="rId5"/>
              </p:custDataLst>
            </p:nvPr>
          </p:nvSpPr>
          <p:spPr>
            <a:xfrm>
              <a:off x="6104251" y="2510053"/>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③</a:t>
              </a:r>
            </a:p>
          </p:txBody>
        </p:sp>
      </p:grpSp>
      <p:grpSp>
        <p:nvGrpSpPr>
          <p:cNvPr id="14" name="组合 13">
            <a:extLst>
              <a:ext uri="{FF2B5EF4-FFF2-40B4-BE49-F238E27FC236}">
                <a16:creationId xmlns:a16="http://schemas.microsoft.com/office/drawing/2014/main" id="{11E035CB-C76C-45D5-D032-DFF358EDE16C}"/>
              </a:ext>
            </a:extLst>
          </p:cNvPr>
          <p:cNvGrpSpPr/>
          <p:nvPr/>
        </p:nvGrpSpPr>
        <p:grpSpPr>
          <a:xfrm>
            <a:off x="5988207" y="3923682"/>
            <a:ext cx="4176000" cy="1291618"/>
            <a:chOff x="6312000" y="3494912"/>
            <a:chExt cx="4176000" cy="1291618"/>
          </a:xfrm>
        </p:grpSpPr>
        <p:sp>
          <p:nvSpPr>
            <p:cNvPr id="7" name="圆角矩形 7">
              <a:extLst>
                <a:ext uri="{FF2B5EF4-FFF2-40B4-BE49-F238E27FC236}">
                  <a16:creationId xmlns:a16="http://schemas.microsoft.com/office/drawing/2014/main" id="{D1A53AB9-A0FA-69D4-813B-70A337FB181D}"/>
                </a:ext>
              </a:extLst>
            </p:cNvPr>
            <p:cNvSpPr/>
            <p:nvPr>
              <p:custDataLst>
                <p:tags r:id="rId3"/>
              </p:custDataLst>
            </p:nvPr>
          </p:nvSpPr>
          <p:spPr>
            <a:xfrm>
              <a:off x="6312000" y="3850530"/>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Robust and optimal control of open quantum systems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1" name="文本框 10">
              <a:extLst>
                <a:ext uri="{FF2B5EF4-FFF2-40B4-BE49-F238E27FC236}">
                  <a16:creationId xmlns:a16="http://schemas.microsoft.com/office/drawing/2014/main" id="{CB0E617A-9538-0BCE-0702-5F8F551A3215}"/>
                </a:ext>
              </a:extLst>
            </p:cNvPr>
            <p:cNvSpPr txBox="1"/>
            <p:nvPr/>
          </p:nvSpPr>
          <p:spPr>
            <a:xfrm>
              <a:off x="8192251" y="3494912"/>
              <a:ext cx="415498"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④</a:t>
              </a:r>
            </a:p>
          </p:txBody>
        </p:sp>
      </p:grpSp>
      <p:grpSp>
        <p:nvGrpSpPr>
          <p:cNvPr id="13" name="组合 12">
            <a:extLst>
              <a:ext uri="{FF2B5EF4-FFF2-40B4-BE49-F238E27FC236}">
                <a16:creationId xmlns:a16="http://schemas.microsoft.com/office/drawing/2014/main" id="{C7CE8AFD-C465-E032-706A-F985483BE1D4}"/>
              </a:ext>
            </a:extLst>
          </p:cNvPr>
          <p:cNvGrpSpPr/>
          <p:nvPr/>
        </p:nvGrpSpPr>
        <p:grpSpPr>
          <a:xfrm>
            <a:off x="7968277" y="5248065"/>
            <a:ext cx="4176000" cy="1283216"/>
            <a:chOff x="8038165" y="4927863"/>
            <a:chExt cx="4176000" cy="1283216"/>
          </a:xfrm>
        </p:grpSpPr>
        <p:sp>
          <p:nvSpPr>
            <p:cNvPr id="6" name="圆角矩形 6">
              <a:extLst>
                <a:ext uri="{FF2B5EF4-FFF2-40B4-BE49-F238E27FC236}">
                  <a16:creationId xmlns:a16="http://schemas.microsoft.com/office/drawing/2014/main" id="{DE8EF564-BBC0-D7C4-CA28-997999FB18DC}"/>
                </a:ext>
              </a:extLst>
            </p:cNvPr>
            <p:cNvSpPr/>
            <p:nvPr>
              <p:custDataLst>
                <p:tags r:id="rId2"/>
              </p:custDataLst>
            </p:nvPr>
          </p:nvSpPr>
          <p:spPr>
            <a:xfrm>
              <a:off x="8038165" y="5275079"/>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Robust Control Performance for Open</a:t>
              </a:r>
            </a:p>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Quantum Systems</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2" name="文本框 11">
              <a:extLst>
                <a:ext uri="{FF2B5EF4-FFF2-40B4-BE49-F238E27FC236}">
                  <a16:creationId xmlns:a16="http://schemas.microsoft.com/office/drawing/2014/main" id="{ABAAB436-C95E-6ECE-99DC-C867D4991401}"/>
                </a:ext>
              </a:extLst>
            </p:cNvPr>
            <p:cNvSpPr txBox="1"/>
            <p:nvPr/>
          </p:nvSpPr>
          <p:spPr>
            <a:xfrm>
              <a:off x="9918416" y="4927863"/>
              <a:ext cx="415498" cy="369332"/>
            </a:xfrm>
            <a:prstGeom prst="rect">
              <a:avLst/>
            </a:prstGeom>
            <a:noFill/>
          </p:spPr>
          <p:txBody>
            <a:bodyPr wrap="none" rtlCol="0">
              <a:spAutoFit/>
            </a:bodyPr>
            <a:lstStyle/>
            <a:p>
              <a:r>
                <a:rPr lang="zh-CN" altLang="en-US" b="1" dirty="0"/>
                <a:t>⑤</a:t>
              </a:r>
            </a:p>
          </p:txBody>
        </p:sp>
      </p:grpSp>
      <p:sp>
        <p:nvSpPr>
          <p:cNvPr id="19" name="箭头: 下 18">
            <a:extLst>
              <a:ext uri="{FF2B5EF4-FFF2-40B4-BE49-F238E27FC236}">
                <a16:creationId xmlns:a16="http://schemas.microsoft.com/office/drawing/2014/main" id="{A8B50C60-0768-8239-DC54-C6A938BD6DD3}"/>
              </a:ext>
            </a:extLst>
          </p:cNvPr>
          <p:cNvSpPr/>
          <p:nvPr/>
        </p:nvSpPr>
        <p:spPr>
          <a:xfrm rot="18259333">
            <a:off x="3601806" y="-129508"/>
            <a:ext cx="648000" cy="8300257"/>
          </a:xfrm>
          <a:prstGeom prst="downArrow">
            <a:avLst>
              <a:gd name="adj1" fmla="val 44758"/>
              <a:gd name="adj2" fmla="val 86252"/>
            </a:avLst>
          </a:prstGeom>
          <a:gradFill flip="none" rotWithShape="1">
            <a:gsLst>
              <a:gs pos="0">
                <a:srgbClr val="0174AB">
                  <a:shade val="30000"/>
                  <a:satMod val="115000"/>
                </a:srgbClr>
              </a:gs>
              <a:gs pos="50000">
                <a:srgbClr val="0174AB">
                  <a:shade val="67500"/>
                  <a:satMod val="115000"/>
                </a:srgbClr>
              </a:gs>
              <a:gs pos="100000">
                <a:srgbClr val="0174AB">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F47F4EBC-AB1A-5FD3-96CD-CEF5E07F1C4D}"/>
              </a:ext>
            </a:extLst>
          </p:cNvPr>
          <p:cNvSpPr/>
          <p:nvPr/>
        </p:nvSpPr>
        <p:spPr>
          <a:xfrm rot="18259333">
            <a:off x="7849806" y="-1456749"/>
            <a:ext cx="648000" cy="8300257"/>
          </a:xfrm>
          <a:prstGeom prst="downArrow">
            <a:avLst>
              <a:gd name="adj1" fmla="val 44758"/>
              <a:gd name="adj2" fmla="val 86252"/>
            </a:avLst>
          </a:prstGeom>
          <a:gradFill flip="none" rotWithShape="1">
            <a:gsLst>
              <a:gs pos="0">
                <a:srgbClr val="0174AB">
                  <a:shade val="30000"/>
                  <a:satMod val="115000"/>
                </a:srgbClr>
              </a:gs>
              <a:gs pos="50000">
                <a:srgbClr val="0174AB">
                  <a:shade val="67500"/>
                  <a:satMod val="115000"/>
                </a:srgbClr>
              </a:gs>
              <a:gs pos="100000">
                <a:srgbClr val="0174AB">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6DCF6FF-613F-94DD-6C3E-75500E40267C}"/>
              </a:ext>
            </a:extLst>
          </p:cNvPr>
          <p:cNvSpPr txBox="1"/>
          <p:nvPr/>
        </p:nvSpPr>
        <p:spPr>
          <a:xfrm rot="2068383">
            <a:off x="-507046" y="3930875"/>
            <a:ext cx="7797181" cy="646331"/>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Modeling the uncertainty inherent in quantum systems is key to achieving optimal estimation.</a:t>
            </a:r>
            <a:endParaRPr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B44507B-9C41-76E4-61F9-C7156AB4DC7C}"/>
              </a:ext>
            </a:extLst>
          </p:cNvPr>
          <p:cNvSpPr txBox="1"/>
          <p:nvPr/>
        </p:nvSpPr>
        <p:spPr>
          <a:xfrm>
            <a:off x="201981" y="3613077"/>
            <a:ext cx="2403222" cy="369332"/>
          </a:xfrm>
          <a:prstGeom prst="rect">
            <a:avLst/>
          </a:prstGeom>
          <a:noFill/>
        </p:spPr>
        <p:txBody>
          <a:bodyPr wrap="none" rtlCol="0">
            <a:spAutoFit/>
          </a:bodyPr>
          <a:lstStyle/>
          <a:p>
            <a:r>
              <a:rPr lang="en-US" altLang="zh-CN" b="1">
                <a:latin typeface="Times New Roman" panose="02020603050405020304" pitchFamily="18" charset="0"/>
                <a:cs typeface="Times New Roman" panose="02020603050405020304" pitchFamily="18" charset="0"/>
              </a:rPr>
              <a:t>Close quantum system</a:t>
            </a:r>
            <a:endParaRPr lang="zh-CN" altLang="en-US" b="1">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88544FEC-090E-1082-96ED-FE504C17DE85}"/>
              </a:ext>
            </a:extLst>
          </p:cNvPr>
          <p:cNvCxnSpPr>
            <a:cxnSpLocks/>
          </p:cNvCxnSpPr>
          <p:nvPr/>
        </p:nvCxnSpPr>
        <p:spPr>
          <a:xfrm>
            <a:off x="1344000" y="3923682"/>
            <a:ext cx="0" cy="5133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27AF1DF-17AC-1BC5-7D7A-CEB1F5F88AFC}"/>
              </a:ext>
            </a:extLst>
          </p:cNvPr>
          <p:cNvSpPr txBox="1"/>
          <p:nvPr/>
        </p:nvSpPr>
        <p:spPr>
          <a:xfrm>
            <a:off x="-26655" y="4365000"/>
            <a:ext cx="2954655" cy="646331"/>
          </a:xfrm>
          <a:prstGeom prst="rect">
            <a:avLst/>
          </a:prstGeom>
          <a:noFill/>
        </p:spPr>
        <p:txBody>
          <a:bodyPr wrap="none" rtlCol="0">
            <a:spAutoFit/>
          </a:bodyPr>
          <a:lstStyle/>
          <a:p>
            <a:pPr algn="ctr"/>
            <a:r>
              <a:rPr lang="en-US" altLang="zh-CN" b="1">
                <a:latin typeface="Times New Roman" panose="02020603050405020304" pitchFamily="18" charset="0"/>
                <a:cs typeface="Times New Roman" panose="02020603050405020304" pitchFamily="18" charset="0"/>
              </a:rPr>
              <a:t>Close quantum system with </a:t>
            </a:r>
          </a:p>
          <a:p>
            <a:pPr algn="ctr"/>
            <a:r>
              <a:rPr lang="en-US" altLang="zh-CN" b="1">
                <a:latin typeface="Times New Roman" panose="02020603050405020304" pitchFamily="18" charset="0"/>
                <a:cs typeface="Times New Roman" panose="02020603050405020304" pitchFamily="18" charset="0"/>
              </a:rPr>
              <a:t>Internal coupling</a:t>
            </a:r>
            <a:endParaRPr lang="zh-CN" altLang="en-US" b="1">
              <a:latin typeface="Times New Roman" panose="02020603050405020304" pitchFamily="18" charset="0"/>
              <a:cs typeface="Times New Roman" panose="02020603050405020304" pitchFamily="18" charset="0"/>
            </a:endParaRPr>
          </a:p>
        </p:txBody>
      </p:sp>
      <p:cxnSp>
        <p:nvCxnSpPr>
          <p:cNvPr id="32" name="直接箭头连接符 31">
            <a:extLst>
              <a:ext uri="{FF2B5EF4-FFF2-40B4-BE49-F238E27FC236}">
                <a16:creationId xmlns:a16="http://schemas.microsoft.com/office/drawing/2014/main" id="{42E02158-F1C0-FB88-2F00-3B993EE78A6D}"/>
              </a:ext>
            </a:extLst>
          </p:cNvPr>
          <p:cNvCxnSpPr>
            <a:cxnSpLocks/>
          </p:cNvCxnSpPr>
          <p:nvPr/>
        </p:nvCxnSpPr>
        <p:spPr>
          <a:xfrm>
            <a:off x="1344000" y="4969542"/>
            <a:ext cx="0" cy="5133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B1FFD27-946E-7217-8A24-0E7EC74ED412}"/>
              </a:ext>
            </a:extLst>
          </p:cNvPr>
          <p:cNvSpPr txBox="1"/>
          <p:nvPr/>
        </p:nvSpPr>
        <p:spPr>
          <a:xfrm>
            <a:off x="-5342" y="5351332"/>
            <a:ext cx="2954655" cy="646331"/>
          </a:xfrm>
          <a:prstGeom prst="rect">
            <a:avLst/>
          </a:prstGeom>
          <a:noFill/>
        </p:spPr>
        <p:txBody>
          <a:bodyPr wrap="none" rtlCol="0">
            <a:spAutoFit/>
          </a:bodyPr>
          <a:lstStyle/>
          <a:p>
            <a:pPr algn="ctr"/>
            <a:r>
              <a:rPr lang="en-US" altLang="zh-CN" b="1">
                <a:latin typeface="Times New Roman" panose="02020603050405020304" pitchFamily="18" charset="0"/>
                <a:cs typeface="Times New Roman" panose="02020603050405020304" pitchFamily="18" charset="0"/>
              </a:rPr>
              <a:t>Close quantum system with </a:t>
            </a:r>
          </a:p>
          <a:p>
            <a:pPr algn="ctr"/>
            <a:r>
              <a:rPr lang="en-US" altLang="zh-CN" b="1">
                <a:latin typeface="Times New Roman" panose="02020603050405020304" pitchFamily="18" charset="0"/>
                <a:cs typeface="Times New Roman" panose="02020603050405020304" pitchFamily="18" charset="0"/>
              </a:rPr>
              <a:t>External coupling</a:t>
            </a:r>
            <a:endParaRPr lang="zh-CN" altLang="en-US" b="1">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0B86B189-91F6-EBF6-9252-1832E6E488EA}"/>
              </a:ext>
            </a:extLst>
          </p:cNvPr>
          <p:cNvCxnSpPr>
            <a:cxnSpLocks/>
          </p:cNvCxnSpPr>
          <p:nvPr/>
        </p:nvCxnSpPr>
        <p:spPr>
          <a:xfrm>
            <a:off x="2712000" y="5805000"/>
            <a:ext cx="648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419B43-59B4-48BD-5055-D86BBE8F7D5F}"/>
              </a:ext>
            </a:extLst>
          </p:cNvPr>
          <p:cNvSpPr txBox="1"/>
          <p:nvPr/>
        </p:nvSpPr>
        <p:spPr>
          <a:xfrm>
            <a:off x="2729712" y="5891558"/>
            <a:ext cx="3187732" cy="923330"/>
          </a:xfrm>
          <a:prstGeom prst="rect">
            <a:avLst/>
          </a:prstGeom>
          <a:noFill/>
        </p:spPr>
        <p:txBody>
          <a:bodyPr wrap="none" rtlCol="0">
            <a:spAutoFit/>
          </a:bodyPr>
          <a:lstStyle/>
          <a:p>
            <a:pPr algn="ctr"/>
            <a:r>
              <a:rPr lang="en-US" altLang="zh-CN" b="1">
                <a:latin typeface="Times New Roman" panose="02020603050405020304" pitchFamily="18" charset="0"/>
                <a:cs typeface="Times New Roman" panose="02020603050405020304" pitchFamily="18" charset="0"/>
              </a:rPr>
              <a:t>Open quantum system with</a:t>
            </a:r>
          </a:p>
          <a:p>
            <a:pPr algn="ctr"/>
            <a:r>
              <a:rPr lang="en-US" altLang="zh-CN" b="1">
                <a:latin typeface="Times New Roman" panose="02020603050405020304" pitchFamily="18" charset="0"/>
                <a:cs typeface="Times New Roman" panose="02020603050405020304" pitchFamily="18" charset="0"/>
              </a:rPr>
              <a:t>Hamiltonian and decoherence </a:t>
            </a:r>
          </a:p>
          <a:p>
            <a:pPr algn="ctr"/>
            <a:endParaRPr lang="zh-CN" altLang="en-US" b="1">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E9F57DD0-9EA6-65C1-096F-8EA0EE6A2FF0}"/>
              </a:ext>
            </a:extLst>
          </p:cNvPr>
          <p:cNvSpPr txBox="1"/>
          <p:nvPr/>
        </p:nvSpPr>
        <p:spPr>
          <a:xfrm rot="2068383">
            <a:off x="4770090" y="2071653"/>
            <a:ext cx="7797181" cy="646331"/>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The properties of uncertain quantum systems significantly impact control performance.</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E6C1-C288-2EE3-7392-40EF6B00EC5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0E8E54B-2ABB-0CD7-AE52-AA9E912CFE4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457B0F6-98F8-9C1D-9466-49B6FD741EE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46911B0-B016-01A9-6D3A-722E8E08F8A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8DD8E47-9C74-C5C6-FC18-D709E74F0AB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EF9AFB1-E5DC-1BAF-01BA-331A5B55C28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773D394-3F3E-7B30-2E6A-3FE0BA7D6BE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E83DD9D-8AD0-5AAB-ED84-EB629C5759D3}"/>
              </a:ext>
            </a:extLst>
          </p:cNvPr>
          <p:cNvPicPr>
            <a:picLocks noChangeAspect="1"/>
          </p:cNvPicPr>
          <p:nvPr/>
        </p:nvPicPr>
        <p:blipFill>
          <a:blip r:embed="rId5"/>
          <a:stretch>
            <a:fillRect/>
          </a:stretch>
        </p:blipFill>
        <p:spPr>
          <a:xfrm>
            <a:off x="48000" y="905525"/>
            <a:ext cx="4536000" cy="2237557"/>
          </a:xfrm>
          <a:prstGeom prst="rect">
            <a:avLst/>
          </a:prstGeom>
        </p:spPr>
      </p:pic>
      <p:pic>
        <p:nvPicPr>
          <p:cNvPr id="8" name="图片 7">
            <a:extLst>
              <a:ext uri="{FF2B5EF4-FFF2-40B4-BE49-F238E27FC236}">
                <a16:creationId xmlns:a16="http://schemas.microsoft.com/office/drawing/2014/main" id="{59010B6C-1FF7-080D-E8A3-786B64A563A6}"/>
              </a:ext>
            </a:extLst>
          </p:cNvPr>
          <p:cNvPicPr>
            <a:picLocks noChangeAspect="1"/>
          </p:cNvPicPr>
          <p:nvPr/>
        </p:nvPicPr>
        <p:blipFill>
          <a:blip r:embed="rId6"/>
          <a:stretch>
            <a:fillRect/>
          </a:stretch>
        </p:blipFill>
        <p:spPr>
          <a:xfrm>
            <a:off x="6234894" y="3842984"/>
            <a:ext cx="5666713" cy="2629405"/>
          </a:xfrm>
          <a:prstGeom prst="rect">
            <a:avLst/>
          </a:prstGeom>
        </p:spPr>
      </p:pic>
      <p:sp>
        <p:nvSpPr>
          <p:cNvPr id="9" name="矩形 8">
            <a:extLst>
              <a:ext uri="{FF2B5EF4-FFF2-40B4-BE49-F238E27FC236}">
                <a16:creationId xmlns:a16="http://schemas.microsoft.com/office/drawing/2014/main" id="{D0FC26F6-9086-AD64-413D-4DD45CEA1B3F}"/>
              </a:ext>
            </a:extLst>
          </p:cNvPr>
          <p:cNvSpPr/>
          <p:nvPr/>
        </p:nvSpPr>
        <p:spPr>
          <a:xfrm>
            <a:off x="6275735" y="3818740"/>
            <a:ext cx="5585030" cy="97589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2EF7D39-624B-CEBD-AD05-0EDC6D998744}"/>
              </a:ext>
            </a:extLst>
          </p:cNvPr>
          <p:cNvPicPr>
            <a:picLocks noChangeAspect="1"/>
          </p:cNvPicPr>
          <p:nvPr/>
        </p:nvPicPr>
        <p:blipFill>
          <a:blip r:embed="rId7"/>
          <a:srcRect l="1644"/>
          <a:stretch>
            <a:fillRect/>
          </a:stretch>
        </p:blipFill>
        <p:spPr>
          <a:xfrm>
            <a:off x="2568001" y="2671578"/>
            <a:ext cx="3754928" cy="541422"/>
          </a:xfrm>
          <a:prstGeom prst="rect">
            <a:avLst/>
          </a:prstGeom>
        </p:spPr>
      </p:pic>
      <p:pic>
        <p:nvPicPr>
          <p:cNvPr id="15" name="图片 14">
            <a:extLst>
              <a:ext uri="{FF2B5EF4-FFF2-40B4-BE49-F238E27FC236}">
                <a16:creationId xmlns:a16="http://schemas.microsoft.com/office/drawing/2014/main" id="{71DE4E84-F1A6-AF27-69BD-A530258E3128}"/>
              </a:ext>
            </a:extLst>
          </p:cNvPr>
          <p:cNvPicPr>
            <a:picLocks noChangeAspect="1"/>
          </p:cNvPicPr>
          <p:nvPr/>
        </p:nvPicPr>
        <p:blipFill>
          <a:blip r:embed="rId8"/>
          <a:stretch>
            <a:fillRect/>
          </a:stretch>
        </p:blipFill>
        <p:spPr>
          <a:xfrm>
            <a:off x="290393" y="3143082"/>
            <a:ext cx="3419521" cy="1509918"/>
          </a:xfrm>
          <a:prstGeom prst="rect">
            <a:avLst/>
          </a:prstGeom>
        </p:spPr>
      </p:pic>
      <p:pic>
        <p:nvPicPr>
          <p:cNvPr id="17" name="图片 16">
            <a:extLst>
              <a:ext uri="{FF2B5EF4-FFF2-40B4-BE49-F238E27FC236}">
                <a16:creationId xmlns:a16="http://schemas.microsoft.com/office/drawing/2014/main" id="{57489D66-A500-114B-504D-6C2F526B0CE7}"/>
              </a:ext>
            </a:extLst>
          </p:cNvPr>
          <p:cNvPicPr>
            <a:picLocks noChangeAspect="1"/>
          </p:cNvPicPr>
          <p:nvPr/>
        </p:nvPicPr>
        <p:blipFill>
          <a:blip r:embed="rId9"/>
          <a:stretch>
            <a:fillRect/>
          </a:stretch>
        </p:blipFill>
        <p:spPr>
          <a:xfrm>
            <a:off x="6476453" y="1053000"/>
            <a:ext cx="5411538" cy="2529041"/>
          </a:xfrm>
          <a:prstGeom prst="rect">
            <a:avLst/>
          </a:prstGeom>
        </p:spPr>
      </p:pic>
      <p:pic>
        <p:nvPicPr>
          <p:cNvPr id="20" name="图片 19">
            <a:extLst>
              <a:ext uri="{FF2B5EF4-FFF2-40B4-BE49-F238E27FC236}">
                <a16:creationId xmlns:a16="http://schemas.microsoft.com/office/drawing/2014/main" id="{BD55418E-631A-DA91-AF6D-CACBE2D08D70}"/>
              </a:ext>
            </a:extLst>
          </p:cNvPr>
          <p:cNvPicPr>
            <a:picLocks noChangeAspect="1"/>
          </p:cNvPicPr>
          <p:nvPr/>
        </p:nvPicPr>
        <p:blipFill>
          <a:blip r:embed="rId10"/>
          <a:stretch>
            <a:fillRect/>
          </a:stretch>
        </p:blipFill>
        <p:spPr>
          <a:xfrm>
            <a:off x="63988" y="4782716"/>
            <a:ext cx="5105910" cy="1270568"/>
          </a:xfrm>
          <a:prstGeom prst="rect">
            <a:avLst/>
          </a:prstGeom>
        </p:spPr>
      </p:pic>
    </p:spTree>
    <p:extLst>
      <p:ext uri="{BB962C8B-B14F-4D97-AF65-F5344CB8AC3E}">
        <p14:creationId xmlns:p14="http://schemas.microsoft.com/office/powerpoint/2010/main" val="23293257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21</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custDataLst>
              <p:tags r:id="rId1"/>
            </p:custDataLst>
          </p:nvPr>
        </p:nvSpPr>
        <p:spPr>
          <a:xfrm>
            <a:off x="1889760" y="1370330"/>
            <a:ext cx="8863330" cy="241867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111048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10" name="矩形 9"/>
          <p:cNvSpPr/>
          <p:nvPr>
            <p:custDataLst>
              <p:tags r:id="rId3"/>
            </p:custDataLst>
          </p:nvPr>
        </p:nvSpPr>
        <p:spPr>
          <a:xfrm>
            <a:off x="1889760" y="4043680"/>
            <a:ext cx="8863330" cy="212132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7" y="3833427"/>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2" name="文本框 11"/>
          <p:cNvSpPr txBox="1"/>
          <p:nvPr>
            <p:custDataLst>
              <p:tags r:id="rId5"/>
            </p:custDataLst>
          </p:nvPr>
        </p:nvSpPr>
        <p:spPr>
          <a:xfrm>
            <a:off x="1898830" y="4154886"/>
            <a:ext cx="8805170" cy="1883657"/>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a:latin typeface="Times New Roman" panose="02020603050405020304" pitchFamily="18" charset="0"/>
                <a:cs typeface="Times New Roman" panose="02020603050405020304" pitchFamily="18" charset="0"/>
              </a:rPr>
              <a:t>Quantum robust optimal control theories have been developed. A mixed LQG and H∞ approach has been presented to solve quantum robust optimal control problem in this note. An example has been provided to demonstrate procedures of the controller design.</a:t>
            </a:r>
            <a:endParaRPr lang="en-US" altLang="zh-CN" sz="2000" dirty="0">
              <a:latin typeface="Times New Roman" panose="02020603050405020304" pitchFamily="18" charset="0"/>
              <a:cs typeface="Times New Roman" panose="02020603050405020304" pitchFamily="18" charset="0"/>
            </a:endParaRPr>
          </a:p>
        </p:txBody>
      </p:sp>
      <p:sp>
        <p:nvSpPr>
          <p:cNvPr id="14" name="文本框 13"/>
          <p:cNvSpPr txBox="1"/>
          <p:nvPr>
            <p:custDataLst>
              <p:tags r:id="rId6"/>
            </p:custDataLst>
          </p:nvPr>
        </p:nvSpPr>
        <p:spPr>
          <a:xfrm>
            <a:off x="2034395" y="1519194"/>
            <a:ext cx="8669605" cy="2197806"/>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a:latin typeface="Times New Roman" panose="02020603050405020304" pitchFamily="18" charset="0"/>
                <a:cs typeface="Times New Roman" panose="02020603050405020304" pitchFamily="18" charset="0"/>
              </a:rPr>
              <a:t>This paper proposed a complex uncertain linear stochastic quantum model that arises in quantum optics. Moreover, this paper investigated quantum robust optimal control problem for a feedback control closed loop system consisting of a scaled plant without uncertainty and a quantum controller.</a:t>
            </a: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5" y="1960245"/>
            <a:ext cx="12679045" cy="2045335"/>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72864" y="2103062"/>
              <a:ext cx="9097464" cy="1307335"/>
            </a:xfrm>
            <a:prstGeom prst="rect">
              <a:avLst/>
            </a:prstGeom>
            <a:noFill/>
          </p:spPr>
          <p:txBody>
            <a:bodyPr wrap="square" rtlCol="0" anchor="ctr">
              <a:spAutoFit/>
            </a:bodyPr>
            <a:lstStyle/>
            <a:p>
              <a:pPr algn="ctr">
                <a:lnSpc>
                  <a:spcPct val="150000"/>
                </a:lnSpc>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rPr>
                <a:t>Coherent robust H∞ control of linear quantum systems with</a:t>
              </a:r>
            </a:p>
            <a:p>
              <a:pPr algn="ctr">
                <a:lnSpc>
                  <a:spcPct val="150000"/>
                </a:lnSpc>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rPr>
                <a:t>uncertainties in the Hamiltonian and coupling operators</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36" y="3654699"/>
              <a:ext cx="9362440"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Chengdi Xiang, Ian R. Petersen, Daoyi Dong</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9920124" cy="646331"/>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a:t>
            </a:r>
            <a:r>
              <a:rPr lang="en-US" altLang="zh-CN" b="1">
                <a:latin typeface="Times New Roman" panose="02020603050405020304" pitchFamily="18" charset="0"/>
                <a:cs typeface="Times New Roman" panose="02020603050405020304" pitchFamily="18" charset="0"/>
                <a:sym typeface="+mn-ea"/>
              </a:rPr>
              <a:t>in: </a:t>
            </a:r>
            <a:r>
              <a:rPr lang="en-US" altLang="zh-CN">
                <a:latin typeface="Times New Roman" panose="02020603050405020304" pitchFamily="18" charset="0"/>
                <a:cs typeface="Times New Roman" panose="02020603050405020304" pitchFamily="18" charset="0"/>
                <a:sym typeface="+mn-ea"/>
              </a:rPr>
              <a:t>Automatica</a:t>
            </a:r>
            <a:r>
              <a:rPr lang="en-US" altLang="zh-CN">
                <a:latin typeface="Times New Roman" panose="02020603050405020304" pitchFamily="18" charset="0"/>
                <a:cs typeface="Times New Roman" panose="02020603050405020304" pitchFamily="18" charset="0"/>
              </a:rPr>
              <a:t>(Regular Article)</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b="1">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2018</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1DEDB0D-6B07-4871-58ED-D2E0339D2E30}"/>
              </a:ext>
            </a:extLst>
          </p:cNvPr>
          <p:cNvSpPr txBox="1"/>
          <p:nvPr/>
        </p:nvSpPr>
        <p:spPr>
          <a:xfrm>
            <a:off x="497205" y="909000"/>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a:t>
            </a:r>
            <a:r>
              <a:rPr lang="en-US" altLang="zh-CN" sz="2400" b="1">
                <a:latin typeface="Times New Roman" panose="02020603050405020304" pitchFamily="18" charset="0"/>
                <a:cs typeface="Times New Roman" panose="02020603050405020304" pitchFamily="18" charset="0"/>
              </a:rPr>
              <a:t>: </a:t>
            </a:r>
          </a:p>
          <a:p>
            <a:pPr>
              <a:lnSpc>
                <a:spcPct val="150000"/>
              </a:lnSpc>
            </a:pPr>
            <a:endParaRPr lang="en-US" altLang="zh-CN" sz="2000">
              <a:latin typeface="Times New Roman" panose="02020603050405020304" pitchFamily="18" charset="0"/>
              <a:cs typeface="Times New Roman" panose="02020603050405020304" pitchFamily="18" charset="0"/>
            </a:endParaRPr>
          </a:p>
          <a:p>
            <a:pPr>
              <a:lnSpc>
                <a:spcPct val="150000"/>
              </a:lnSpc>
            </a:pPr>
            <a:r>
              <a:rPr lang="en-US" altLang="zh-CN" sz="2000">
                <a:latin typeface="Times New Roman" panose="02020603050405020304" pitchFamily="18" charset="0"/>
                <a:cs typeface="Times New Roman" panose="02020603050405020304" pitchFamily="18" charset="0"/>
              </a:rPr>
              <a:t>          Little attention has been paid to quantum control design that deals with quantum system models with both input disturbances and parameter uncertainties. These unknown factors inevitably exist in realistic environments and laboratory conditions.</a:t>
            </a:r>
          </a:p>
          <a:p>
            <a:pPr>
              <a:lnSpc>
                <a:spcPct val="150000"/>
              </a:lnSpc>
            </a:pPr>
            <a:endParaRPr lang="en-US"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E0B05EA-A957-7E6F-F291-F0A085A94CED}"/>
              </a:ext>
            </a:extLst>
          </p:cNvPr>
          <p:cNvSpPr txBox="1"/>
          <p:nvPr/>
        </p:nvSpPr>
        <p:spPr>
          <a:xfrm>
            <a:off x="497205" y="3558025"/>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This paper consider a class of linear quantum systems subject to </a:t>
            </a:r>
            <a:r>
              <a:rPr lang="en-US" altLang="zh-CN" sz="2000" b="1">
                <a:solidFill>
                  <a:srgbClr val="FF0000"/>
                </a:solidFill>
                <a:latin typeface="Times New Roman" panose="02020603050405020304" pitchFamily="18" charset="0"/>
                <a:cs typeface="Times New Roman" panose="02020603050405020304" pitchFamily="18" charset="0"/>
              </a:rPr>
              <a:t>input disturbances</a:t>
            </a:r>
            <a:r>
              <a:rPr lang="en-US" altLang="zh-CN" sz="2000">
                <a:latin typeface="Times New Roman" panose="02020603050405020304" pitchFamily="18" charset="0"/>
                <a:cs typeface="Times New Roman" panose="02020603050405020304" pitchFamily="18" charset="0"/>
              </a:rPr>
              <a:t>, </a:t>
            </a:r>
            <a:r>
              <a:rPr lang="en-US" altLang="zh-CN" sz="2000" b="1">
                <a:solidFill>
                  <a:srgbClr val="FF0000"/>
                </a:solidFill>
                <a:latin typeface="Times New Roman" panose="02020603050405020304" pitchFamily="18" charset="0"/>
                <a:cs typeface="Times New Roman" panose="02020603050405020304" pitchFamily="18" charset="0"/>
              </a:rPr>
              <a:t>uncertain perturbations</a:t>
            </a:r>
            <a:r>
              <a:rPr lang="en-US" altLang="zh-CN" sz="2000">
                <a:latin typeface="Times New Roman" panose="02020603050405020304" pitchFamily="18" charset="0"/>
                <a:cs typeface="Times New Roman" panose="02020603050405020304" pitchFamily="18" charset="0"/>
              </a:rPr>
              <a:t> in the system Hamiltonian as well as in the </a:t>
            </a:r>
            <a:r>
              <a:rPr lang="en-US" altLang="zh-CN" sz="2000" b="1">
                <a:solidFill>
                  <a:srgbClr val="FF0000"/>
                </a:solidFill>
                <a:latin typeface="Times New Roman" panose="02020603050405020304" pitchFamily="18" charset="0"/>
                <a:cs typeface="Times New Roman" panose="02020603050405020304" pitchFamily="18" charset="0"/>
              </a:rPr>
              <a:t>system coupling operators</a:t>
            </a:r>
            <a:r>
              <a:rPr lang="en-US" altLang="zh-CN" sz="2000">
                <a:latin typeface="Times New Roman" panose="02020603050405020304" pitchFamily="18" charset="0"/>
                <a:cs typeface="Times New Roman" panose="02020603050405020304" pitchFamily="18" charset="0"/>
              </a:rPr>
              <a:t>. The aim of this paper is to design a </a:t>
            </a:r>
            <a:r>
              <a:rPr lang="en-US" altLang="zh-CN" sz="2000" b="1">
                <a:solidFill>
                  <a:srgbClr val="FF0000"/>
                </a:solidFill>
                <a:latin typeface="Times New Roman" panose="02020603050405020304" pitchFamily="18" charset="0"/>
                <a:cs typeface="Times New Roman" panose="02020603050405020304" pitchFamily="18" charset="0"/>
              </a:rPr>
              <a:t>quantum controller </a:t>
            </a:r>
            <a:r>
              <a:rPr lang="en-US" altLang="zh-CN" sz="2000">
                <a:latin typeface="Times New Roman" panose="02020603050405020304" pitchFamily="18" charset="0"/>
                <a:cs typeface="Times New Roman" panose="02020603050405020304" pitchFamily="18" charset="0"/>
              </a:rPr>
              <a:t>to robustly stabilize this class of uncertain quantum systems as well as to guarantee a prescribed level of disturbance attenuation in the H∞ sense for the closed-loop system with all of the admissible uncertainties.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7737281-6CC3-1C16-D0D3-E60339B433AD}"/>
              </a:ext>
            </a:extLst>
          </p:cNvPr>
          <p:cNvPicPr>
            <a:picLocks noChangeAspect="1"/>
          </p:cNvPicPr>
          <p:nvPr/>
        </p:nvPicPr>
        <p:blipFill>
          <a:blip r:embed="rId3"/>
          <a:stretch>
            <a:fillRect/>
          </a:stretch>
        </p:blipFill>
        <p:spPr>
          <a:xfrm>
            <a:off x="21488" y="2017625"/>
            <a:ext cx="5677500" cy="3207788"/>
          </a:xfrm>
          <a:prstGeom prst="rect">
            <a:avLst/>
          </a:prstGeom>
        </p:spPr>
      </p:pic>
      <p:pic>
        <p:nvPicPr>
          <p:cNvPr id="6" name="图片 5">
            <a:extLst>
              <a:ext uri="{FF2B5EF4-FFF2-40B4-BE49-F238E27FC236}">
                <a16:creationId xmlns:a16="http://schemas.microsoft.com/office/drawing/2014/main" id="{5087890C-D04D-4734-09BD-EF23A33B6D6A}"/>
              </a:ext>
            </a:extLst>
          </p:cNvPr>
          <p:cNvPicPr>
            <a:picLocks noChangeAspect="1"/>
          </p:cNvPicPr>
          <p:nvPr/>
        </p:nvPicPr>
        <p:blipFill>
          <a:blip r:embed="rId4"/>
          <a:stretch>
            <a:fillRect/>
          </a:stretch>
        </p:blipFill>
        <p:spPr>
          <a:xfrm>
            <a:off x="6096000" y="749047"/>
            <a:ext cx="5775928" cy="2804297"/>
          </a:xfrm>
          <a:prstGeom prst="rect">
            <a:avLst/>
          </a:prstGeom>
        </p:spPr>
      </p:pic>
      <p:sp>
        <p:nvSpPr>
          <p:cNvPr id="7" name="矩形 6">
            <a:extLst>
              <a:ext uri="{FF2B5EF4-FFF2-40B4-BE49-F238E27FC236}">
                <a16:creationId xmlns:a16="http://schemas.microsoft.com/office/drawing/2014/main" id="{7822E0E1-8473-504A-21D5-881C708BAE30}"/>
              </a:ext>
            </a:extLst>
          </p:cNvPr>
          <p:cNvSpPr/>
          <p:nvPr/>
        </p:nvSpPr>
        <p:spPr>
          <a:xfrm>
            <a:off x="21488" y="2781000"/>
            <a:ext cx="5642512" cy="648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686048-5E1D-2E17-A951-F69FE9B3A007}"/>
              </a:ext>
            </a:extLst>
          </p:cNvPr>
          <p:cNvPicPr>
            <a:picLocks noChangeAspect="1"/>
          </p:cNvPicPr>
          <p:nvPr/>
        </p:nvPicPr>
        <p:blipFill>
          <a:blip r:embed="rId5"/>
          <a:stretch>
            <a:fillRect/>
          </a:stretch>
        </p:blipFill>
        <p:spPr>
          <a:xfrm>
            <a:off x="6293559" y="3933077"/>
            <a:ext cx="5362980" cy="2620123"/>
          </a:xfrm>
          <a:prstGeom prst="rect">
            <a:avLst/>
          </a:prstGeom>
        </p:spPr>
      </p:pic>
      <p:sp>
        <p:nvSpPr>
          <p:cNvPr id="14" name="文本框 13">
            <a:extLst>
              <a:ext uri="{FF2B5EF4-FFF2-40B4-BE49-F238E27FC236}">
                <a16:creationId xmlns:a16="http://schemas.microsoft.com/office/drawing/2014/main" id="{746DE475-CA91-69A7-F1C6-C5700E5259E2}"/>
              </a:ext>
            </a:extLst>
          </p:cNvPr>
          <p:cNvSpPr txBox="1"/>
          <p:nvPr/>
        </p:nvSpPr>
        <p:spPr>
          <a:xfrm>
            <a:off x="7536000" y="3517889"/>
            <a:ext cx="2424638"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Ito </a:t>
            </a:r>
            <a:r>
              <a:rPr lang="zh-CN" altLang="en-US" b="1">
                <a:latin typeface="微软雅黑" panose="020B0503020204020204" pitchFamily="34" charset="-122"/>
                <a:ea typeface="微软雅黑" panose="020B0503020204020204" pitchFamily="34" charset="-122"/>
              </a:rPr>
              <a:t>过程满足</a:t>
            </a:r>
            <a:r>
              <a:rPr lang="zh-CN" altLang="en-US" b="1">
                <a:solidFill>
                  <a:srgbClr val="FF0000"/>
                </a:solidFill>
                <a:latin typeface="微软雅黑" panose="020B0503020204020204" pitchFamily="34" charset="-122"/>
                <a:ea typeface="微软雅黑" panose="020B0503020204020204" pitchFamily="34" charset="-122"/>
              </a:rPr>
              <a:t>对易规则</a:t>
            </a:r>
          </a:p>
        </p:txBody>
      </p:sp>
      <p:sp>
        <p:nvSpPr>
          <p:cNvPr id="15" name="文本框 14">
            <a:extLst>
              <a:ext uri="{FF2B5EF4-FFF2-40B4-BE49-F238E27FC236}">
                <a16:creationId xmlns:a16="http://schemas.microsoft.com/office/drawing/2014/main" id="{E801A817-BAF9-8E67-D990-064C40141C2E}"/>
              </a:ext>
            </a:extLst>
          </p:cNvPr>
          <p:cNvSpPr txBox="1"/>
          <p:nvPr/>
        </p:nvSpPr>
        <p:spPr>
          <a:xfrm>
            <a:off x="8748319" y="5157000"/>
            <a:ext cx="203132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物理可实现性约束</a:t>
            </a:r>
          </a:p>
        </p:txBody>
      </p:sp>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3A5935E7-427C-EE23-A8CD-A29B1C4A4B15}"/>
                  </a:ext>
                </a:extLst>
              </p14:cNvPr>
              <p14:cNvContentPartPr/>
              <p14:nvPr/>
            </p14:nvContentPartPr>
            <p14:xfrm>
              <a:off x="9656938" y="1578434"/>
              <a:ext cx="1085400" cy="47160"/>
            </p14:xfrm>
          </p:contentPart>
        </mc:Choice>
        <mc:Fallback xmlns="">
          <p:pic>
            <p:nvPicPr>
              <p:cNvPr id="16" name="墨迹 15">
                <a:extLst>
                  <a:ext uri="{FF2B5EF4-FFF2-40B4-BE49-F238E27FC236}">
                    <a16:creationId xmlns:a16="http://schemas.microsoft.com/office/drawing/2014/main" id="{3A5935E7-427C-EE23-A8CD-A29B1C4A4B15}"/>
                  </a:ext>
                </a:extLst>
              </p:cNvPr>
              <p:cNvPicPr/>
              <p:nvPr/>
            </p:nvPicPr>
            <p:blipFill>
              <a:blip r:embed="rId7"/>
              <a:stretch>
                <a:fillRect/>
              </a:stretch>
            </p:blipFill>
            <p:spPr>
              <a:xfrm>
                <a:off x="9602938" y="1470794"/>
                <a:ext cx="1193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墨迹 16">
                <a:extLst>
                  <a:ext uri="{FF2B5EF4-FFF2-40B4-BE49-F238E27FC236}">
                    <a16:creationId xmlns:a16="http://schemas.microsoft.com/office/drawing/2014/main" id="{6654296D-83CB-2C78-84EA-1BA3F505C64B}"/>
                  </a:ext>
                </a:extLst>
              </p14:cNvPr>
              <p14:cNvContentPartPr/>
              <p14:nvPr/>
            </p14:nvContentPartPr>
            <p14:xfrm>
              <a:off x="3137698" y="4150665"/>
              <a:ext cx="31320" cy="360"/>
            </p14:xfrm>
          </p:contentPart>
        </mc:Choice>
        <mc:Fallback xmlns="">
          <p:pic>
            <p:nvPicPr>
              <p:cNvPr id="17" name="墨迹 16">
                <a:extLst>
                  <a:ext uri="{FF2B5EF4-FFF2-40B4-BE49-F238E27FC236}">
                    <a16:creationId xmlns:a16="http://schemas.microsoft.com/office/drawing/2014/main" id="{6654296D-83CB-2C78-84EA-1BA3F505C64B}"/>
                  </a:ext>
                </a:extLst>
              </p:cNvPr>
              <p:cNvPicPr/>
              <p:nvPr/>
            </p:nvPicPr>
            <p:blipFill>
              <a:blip r:embed="rId9"/>
              <a:stretch>
                <a:fillRect/>
              </a:stretch>
            </p:blipFill>
            <p:spPr>
              <a:xfrm>
                <a:off x="3083698" y="4042665"/>
                <a:ext cx="13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FF56E107-46B1-BEE3-ADB4-150742286F23}"/>
                  </a:ext>
                </a:extLst>
              </p14:cNvPr>
              <p14:cNvContentPartPr/>
              <p14:nvPr/>
            </p14:nvContentPartPr>
            <p14:xfrm>
              <a:off x="2677258" y="4328145"/>
              <a:ext cx="887040" cy="13680"/>
            </p14:xfrm>
          </p:contentPart>
        </mc:Choice>
        <mc:Fallback xmlns="">
          <p:pic>
            <p:nvPicPr>
              <p:cNvPr id="18" name="墨迹 17">
                <a:extLst>
                  <a:ext uri="{FF2B5EF4-FFF2-40B4-BE49-F238E27FC236}">
                    <a16:creationId xmlns:a16="http://schemas.microsoft.com/office/drawing/2014/main" id="{FF56E107-46B1-BEE3-ADB4-150742286F23}"/>
                  </a:ext>
                </a:extLst>
              </p:cNvPr>
              <p:cNvPicPr/>
              <p:nvPr/>
            </p:nvPicPr>
            <p:blipFill>
              <a:blip r:embed="rId11"/>
              <a:stretch>
                <a:fillRect/>
              </a:stretch>
            </p:blipFill>
            <p:spPr>
              <a:xfrm>
                <a:off x="2623618" y="4220505"/>
                <a:ext cx="994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225151D5-5C10-2F38-B766-8E7E20273DB9}"/>
                  </a:ext>
                </a:extLst>
              </p14:cNvPr>
              <p14:cNvContentPartPr/>
              <p14:nvPr/>
            </p14:nvContentPartPr>
            <p14:xfrm>
              <a:off x="1795618" y="4374225"/>
              <a:ext cx="775800" cy="7560"/>
            </p14:xfrm>
          </p:contentPart>
        </mc:Choice>
        <mc:Fallback xmlns="">
          <p:pic>
            <p:nvPicPr>
              <p:cNvPr id="20" name="墨迹 19">
                <a:extLst>
                  <a:ext uri="{FF2B5EF4-FFF2-40B4-BE49-F238E27FC236}">
                    <a16:creationId xmlns:a16="http://schemas.microsoft.com/office/drawing/2014/main" id="{225151D5-5C10-2F38-B766-8E7E20273DB9}"/>
                  </a:ext>
                </a:extLst>
              </p:cNvPr>
              <p:cNvPicPr/>
              <p:nvPr/>
            </p:nvPicPr>
            <p:blipFill>
              <a:blip r:embed="rId13"/>
              <a:stretch>
                <a:fillRect/>
              </a:stretch>
            </p:blipFill>
            <p:spPr>
              <a:xfrm>
                <a:off x="1741978" y="4266225"/>
                <a:ext cx="883440" cy="223200"/>
              </a:xfrm>
              <a:prstGeom prst="rect">
                <a:avLst/>
              </a:prstGeom>
            </p:spPr>
          </p:pic>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D40CA46-BFE3-6B91-B8E8-216ACCA39B8B}"/>
                  </a:ext>
                </a:extLst>
              </p:cNvPr>
              <p:cNvSpPr txBox="1"/>
              <p:nvPr/>
            </p:nvSpPr>
            <p:spPr>
              <a:xfrm>
                <a:off x="535461" y="5253061"/>
                <a:ext cx="4288353" cy="715902"/>
              </a:xfrm>
              <a:prstGeom prst="rect">
                <a:avLst/>
              </a:prstGeom>
              <a:noFill/>
            </p:spPr>
            <p:txBody>
              <a:bodyPr wrap="none" rtlCol="0">
                <a:spAutoFit/>
              </a:bodyPr>
              <a:lstStyle/>
              <a:p>
                <a:r>
                  <a:rPr lang="en-US" altLang="zh-CN" sz="2000" b="1">
                    <a:latin typeface="微软雅黑" panose="020B0503020204020204" pitchFamily="34" charset="-122"/>
                    <a:ea typeface="微软雅黑" panose="020B0503020204020204" pitchFamily="34" charset="-122"/>
                  </a:rPr>
                  <a:t>Self-adjoint </a:t>
                </a:r>
                <a:r>
                  <a:rPr lang="zh-CN" altLang="en-US" sz="2000" b="1">
                    <a:latin typeface="微软雅黑" panose="020B0503020204020204" pitchFamily="34" charset="-122"/>
                    <a:ea typeface="微软雅黑" panose="020B0503020204020204" pitchFamily="34" charset="-122"/>
                  </a:rPr>
                  <a:t>性质：</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𝒒</m:t>
                        </m:r>
                      </m:e>
                      <m:sup>
                        <m:r>
                          <a:rPr lang="en-US" altLang="zh-CN" sz="2000" b="1" i="1" smtClean="0">
                            <a:latin typeface="Cambria Math" panose="02040503050406030204" pitchFamily="18" charset="0"/>
                            <a:ea typeface="Cambria Math" panose="02040503050406030204" pitchFamily="18" charset="0"/>
                          </a:rPr>
                          <m:t>†</m:t>
                        </m:r>
                      </m:sup>
                    </m:sSup>
                  </m:oMath>
                </a14:m>
                <a:endParaRPr lang="en-US" altLang="zh-CN"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相当于量子</a:t>
                </a:r>
                <a:r>
                  <a:rPr lang="zh-CN" altLang="en-US" sz="2000" b="1">
                    <a:solidFill>
                      <a:srgbClr val="FF0000"/>
                    </a:solidFill>
                    <a:latin typeface="微软雅黑" panose="020B0503020204020204" pitchFamily="34" charset="-122"/>
                    <a:ea typeface="微软雅黑" panose="020B0503020204020204" pitchFamily="34" charset="-122"/>
                  </a:rPr>
                  <a:t>堙灭</a:t>
                </a:r>
                <a:r>
                  <a:rPr lang="zh-CN" altLang="en-US" sz="2000" b="1">
                    <a:latin typeface="微软雅黑" panose="020B0503020204020204" pitchFamily="34" charset="-122"/>
                    <a:ea typeface="微软雅黑" panose="020B0503020204020204" pitchFamily="34" charset="-122"/>
                  </a:rPr>
                  <a:t>和</a:t>
                </a:r>
                <a:r>
                  <a:rPr lang="zh-CN" altLang="en-US" sz="2000" b="1">
                    <a:solidFill>
                      <a:srgbClr val="FF0000"/>
                    </a:solidFill>
                    <a:latin typeface="微软雅黑" panose="020B0503020204020204" pitchFamily="34" charset="-122"/>
                    <a:ea typeface="微软雅黑" panose="020B0503020204020204" pitchFamily="34" charset="-122"/>
                  </a:rPr>
                  <a:t>创造</a:t>
                </a:r>
                <a:r>
                  <a:rPr lang="zh-CN" altLang="en-US" sz="2000" b="1">
                    <a:latin typeface="微软雅黑" panose="020B0503020204020204" pitchFamily="34" charset="-122"/>
                    <a:ea typeface="微软雅黑" panose="020B0503020204020204" pitchFamily="34" charset="-122"/>
                  </a:rPr>
                  <a:t>算符的</a:t>
                </a:r>
                <a:r>
                  <a:rPr lang="zh-CN" altLang="en-US" sz="2000" b="1">
                    <a:solidFill>
                      <a:srgbClr val="FF0000"/>
                    </a:solidFill>
                    <a:latin typeface="微软雅黑" panose="020B0503020204020204" pitchFamily="34" charset="-122"/>
                    <a:ea typeface="微软雅黑" panose="020B0503020204020204" pitchFamily="34" charset="-122"/>
                  </a:rPr>
                  <a:t>对偶性</a:t>
                </a:r>
              </a:p>
            </p:txBody>
          </p:sp>
        </mc:Choice>
        <mc:Fallback xmlns="">
          <p:sp>
            <p:nvSpPr>
              <p:cNvPr id="21" name="文本框 20">
                <a:extLst>
                  <a:ext uri="{FF2B5EF4-FFF2-40B4-BE49-F238E27FC236}">
                    <a16:creationId xmlns:a16="http://schemas.microsoft.com/office/drawing/2014/main" id="{6D40CA46-BFE3-6B91-B8E8-216ACCA39B8B}"/>
                  </a:ext>
                </a:extLst>
              </p:cNvPr>
              <p:cNvSpPr txBox="1">
                <a:spLocks noRot="1" noChangeAspect="1" noMove="1" noResize="1" noEditPoints="1" noAdjustHandles="1" noChangeArrowheads="1" noChangeShapeType="1" noTextEdit="1"/>
              </p:cNvSpPr>
              <p:nvPr/>
            </p:nvSpPr>
            <p:spPr>
              <a:xfrm>
                <a:off x="535461" y="5253061"/>
                <a:ext cx="4288353" cy="715902"/>
              </a:xfrm>
              <a:prstGeom prst="rect">
                <a:avLst/>
              </a:prstGeom>
              <a:blipFill>
                <a:blip r:embed="rId14"/>
                <a:stretch>
                  <a:fillRect l="-1565" t="-3419" r="-996" b="-14530"/>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22E31A3B-786C-5776-4CE8-CB240FDC2ED1}"/>
              </a:ext>
            </a:extLst>
          </p:cNvPr>
          <p:cNvSpPr/>
          <p:nvPr/>
        </p:nvSpPr>
        <p:spPr>
          <a:xfrm>
            <a:off x="6096000" y="3190663"/>
            <a:ext cx="5778092" cy="648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370381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8916695-4FE9-236A-B30E-483AECEFA13D}"/>
              </a:ext>
            </a:extLst>
          </p:cNvPr>
          <p:cNvPicPr>
            <a:picLocks noChangeAspect="1"/>
          </p:cNvPicPr>
          <p:nvPr/>
        </p:nvPicPr>
        <p:blipFill>
          <a:blip r:embed="rId3"/>
          <a:stretch>
            <a:fillRect/>
          </a:stretch>
        </p:blipFill>
        <p:spPr>
          <a:xfrm>
            <a:off x="120000" y="1332111"/>
            <a:ext cx="5576901" cy="3404440"/>
          </a:xfrm>
          <a:prstGeom prst="rect">
            <a:avLst/>
          </a:prstGeom>
        </p:spPr>
      </p:pic>
      <p:sp>
        <p:nvSpPr>
          <p:cNvPr id="7" name="文本框 6">
            <a:extLst>
              <a:ext uri="{FF2B5EF4-FFF2-40B4-BE49-F238E27FC236}">
                <a16:creationId xmlns:a16="http://schemas.microsoft.com/office/drawing/2014/main" id="{2E7EEB85-1CA2-0454-0ACA-FCD653B7F914}"/>
              </a:ext>
            </a:extLst>
          </p:cNvPr>
          <p:cNvSpPr txBox="1"/>
          <p:nvPr/>
        </p:nvSpPr>
        <p:spPr>
          <a:xfrm>
            <a:off x="408000" y="944222"/>
            <a:ext cx="5262979" cy="369332"/>
          </a:xfrm>
          <a:prstGeom prst="rect">
            <a:avLst/>
          </a:prstGeom>
          <a:noFill/>
        </p:spPr>
        <p:txBody>
          <a:bodyPr wrap="none" rtlCol="0">
            <a:spAutoFit/>
          </a:bodyPr>
          <a:lstStyle/>
          <a:p>
            <a:r>
              <a:rPr lang="zh-CN" altLang="en-US" b="1">
                <a:solidFill>
                  <a:srgbClr val="FF0000"/>
                </a:solidFill>
                <a:latin typeface="微软雅黑" panose="020B0503020204020204" pitchFamily="34" charset="-122"/>
                <a:ea typeface="微软雅黑" panose="020B0503020204020204" pitchFamily="34" charset="-122"/>
              </a:rPr>
              <a:t>哈密顿量</a:t>
            </a:r>
            <a:r>
              <a:rPr lang="zh-CN" altLang="en-US" b="1">
                <a:latin typeface="微软雅黑" panose="020B0503020204020204" pitchFamily="34" charset="-122"/>
                <a:ea typeface="微软雅黑" panose="020B0503020204020204" pitchFamily="34" charset="-122"/>
              </a:rPr>
              <a:t>的不确定性建模（与第一篇论文一致））</a:t>
            </a:r>
          </a:p>
        </p:txBody>
      </p:sp>
      <p:pic>
        <p:nvPicPr>
          <p:cNvPr id="15" name="图片 14">
            <a:extLst>
              <a:ext uri="{FF2B5EF4-FFF2-40B4-BE49-F238E27FC236}">
                <a16:creationId xmlns:a16="http://schemas.microsoft.com/office/drawing/2014/main" id="{AC990FF9-BABC-A97B-616D-2AB5A0931047}"/>
              </a:ext>
            </a:extLst>
          </p:cNvPr>
          <p:cNvPicPr>
            <a:picLocks noChangeAspect="1"/>
          </p:cNvPicPr>
          <p:nvPr/>
        </p:nvPicPr>
        <p:blipFill>
          <a:blip r:embed="rId4"/>
          <a:stretch>
            <a:fillRect/>
          </a:stretch>
        </p:blipFill>
        <p:spPr>
          <a:xfrm>
            <a:off x="5886580" y="1318080"/>
            <a:ext cx="6155333" cy="4581000"/>
          </a:xfrm>
          <a:prstGeom prst="rect">
            <a:avLst/>
          </a:prstGeom>
        </p:spPr>
      </p:pic>
      <p:sp>
        <p:nvSpPr>
          <p:cNvPr id="17" name="文本框 16">
            <a:extLst>
              <a:ext uri="{FF2B5EF4-FFF2-40B4-BE49-F238E27FC236}">
                <a16:creationId xmlns:a16="http://schemas.microsoft.com/office/drawing/2014/main" id="{804B80C3-1E22-B3DB-0350-08D0A5109F57}"/>
              </a:ext>
            </a:extLst>
          </p:cNvPr>
          <p:cNvSpPr txBox="1"/>
          <p:nvPr/>
        </p:nvSpPr>
        <p:spPr>
          <a:xfrm>
            <a:off x="7824000" y="981000"/>
            <a:ext cx="2723823" cy="369332"/>
          </a:xfrm>
          <a:prstGeom prst="rect">
            <a:avLst/>
          </a:prstGeom>
          <a:noFill/>
        </p:spPr>
        <p:txBody>
          <a:bodyPr wrap="none" rtlCol="0">
            <a:spAutoFit/>
          </a:bodyPr>
          <a:lstStyle/>
          <a:p>
            <a:r>
              <a:rPr lang="zh-CN" altLang="en-US" b="1">
                <a:solidFill>
                  <a:srgbClr val="FF0000"/>
                </a:solidFill>
                <a:latin typeface="微软雅黑" panose="020B0503020204020204" pitchFamily="34" charset="-122"/>
                <a:ea typeface="微软雅黑" panose="020B0503020204020204" pitchFamily="34" charset="-122"/>
              </a:rPr>
              <a:t>耦合算子</a:t>
            </a:r>
            <a:r>
              <a:rPr lang="zh-CN" altLang="en-US" b="1">
                <a:latin typeface="微软雅黑" panose="020B0503020204020204" pitchFamily="34" charset="-122"/>
                <a:ea typeface="微软雅黑" panose="020B0503020204020204" pitchFamily="34" charset="-122"/>
              </a:rPr>
              <a:t>的不确定性建模</a:t>
            </a:r>
          </a:p>
        </p:txBody>
      </p:sp>
      <mc:AlternateContent xmlns:mc="http://schemas.openxmlformats.org/markup-compatibility/2006" xmlns:p14="http://schemas.microsoft.com/office/powerpoint/2010/main">
        <mc:Choice Requires="p14">
          <p:contentPart p14:bwMode="auto" r:id="rId5">
            <p14:nvContentPartPr>
              <p14:cNvPr id="20" name="墨迹 19">
                <a:extLst>
                  <a:ext uri="{FF2B5EF4-FFF2-40B4-BE49-F238E27FC236}">
                    <a16:creationId xmlns:a16="http://schemas.microsoft.com/office/drawing/2014/main" id="{A832DA2A-7A82-B5A5-93C4-CD4AF8444EA1}"/>
                  </a:ext>
                </a:extLst>
              </p14:cNvPr>
              <p14:cNvContentPartPr/>
              <p14:nvPr/>
            </p14:nvContentPartPr>
            <p14:xfrm>
              <a:off x="6025978" y="2709554"/>
              <a:ext cx="1683720" cy="8280"/>
            </p14:xfrm>
          </p:contentPart>
        </mc:Choice>
        <mc:Fallback xmlns="">
          <p:pic>
            <p:nvPicPr>
              <p:cNvPr id="20" name="墨迹 19">
                <a:extLst>
                  <a:ext uri="{FF2B5EF4-FFF2-40B4-BE49-F238E27FC236}">
                    <a16:creationId xmlns:a16="http://schemas.microsoft.com/office/drawing/2014/main" id="{A832DA2A-7A82-B5A5-93C4-CD4AF8444EA1}"/>
                  </a:ext>
                </a:extLst>
              </p:cNvPr>
              <p:cNvPicPr/>
              <p:nvPr/>
            </p:nvPicPr>
            <p:blipFill>
              <a:blip r:embed="rId6"/>
              <a:stretch>
                <a:fillRect/>
              </a:stretch>
            </p:blipFill>
            <p:spPr>
              <a:xfrm>
                <a:off x="5971978" y="2601554"/>
                <a:ext cx="1791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墨迹 20">
                <a:extLst>
                  <a:ext uri="{FF2B5EF4-FFF2-40B4-BE49-F238E27FC236}">
                    <a16:creationId xmlns:a16="http://schemas.microsoft.com/office/drawing/2014/main" id="{8EB55C4A-E743-E762-B595-8F87AB00956F}"/>
                  </a:ext>
                </a:extLst>
              </p14:cNvPr>
              <p14:cNvContentPartPr/>
              <p14:nvPr/>
            </p14:nvContentPartPr>
            <p14:xfrm>
              <a:off x="5939938" y="2756354"/>
              <a:ext cx="1743120" cy="53280"/>
            </p14:xfrm>
          </p:contentPart>
        </mc:Choice>
        <mc:Fallback xmlns="">
          <p:pic>
            <p:nvPicPr>
              <p:cNvPr id="21" name="墨迹 20">
                <a:extLst>
                  <a:ext uri="{FF2B5EF4-FFF2-40B4-BE49-F238E27FC236}">
                    <a16:creationId xmlns:a16="http://schemas.microsoft.com/office/drawing/2014/main" id="{8EB55C4A-E743-E762-B595-8F87AB00956F}"/>
                  </a:ext>
                </a:extLst>
              </p:cNvPr>
              <p:cNvPicPr/>
              <p:nvPr/>
            </p:nvPicPr>
            <p:blipFill>
              <a:blip r:embed="rId8"/>
              <a:stretch>
                <a:fillRect/>
              </a:stretch>
            </p:blipFill>
            <p:spPr>
              <a:xfrm>
                <a:off x="5886298" y="2648354"/>
                <a:ext cx="1850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墨迹 21">
                <a:extLst>
                  <a:ext uri="{FF2B5EF4-FFF2-40B4-BE49-F238E27FC236}">
                    <a16:creationId xmlns:a16="http://schemas.microsoft.com/office/drawing/2014/main" id="{31465C8A-E2BE-C665-63D2-7756D0553D5F}"/>
                  </a:ext>
                </a:extLst>
              </p14:cNvPr>
              <p14:cNvContentPartPr/>
              <p14:nvPr/>
            </p14:nvContentPartPr>
            <p14:xfrm>
              <a:off x="8841178" y="4302194"/>
              <a:ext cx="389160" cy="25200"/>
            </p14:xfrm>
          </p:contentPart>
        </mc:Choice>
        <mc:Fallback xmlns="">
          <p:pic>
            <p:nvPicPr>
              <p:cNvPr id="22" name="墨迹 21">
                <a:extLst>
                  <a:ext uri="{FF2B5EF4-FFF2-40B4-BE49-F238E27FC236}">
                    <a16:creationId xmlns:a16="http://schemas.microsoft.com/office/drawing/2014/main" id="{31465C8A-E2BE-C665-63D2-7756D0553D5F}"/>
                  </a:ext>
                </a:extLst>
              </p:cNvPr>
              <p:cNvPicPr/>
              <p:nvPr/>
            </p:nvPicPr>
            <p:blipFill>
              <a:blip r:embed="rId10"/>
              <a:stretch>
                <a:fillRect/>
              </a:stretch>
            </p:blipFill>
            <p:spPr>
              <a:xfrm>
                <a:off x="8787538" y="4194554"/>
                <a:ext cx="496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墨迹 23">
                <a:extLst>
                  <a:ext uri="{FF2B5EF4-FFF2-40B4-BE49-F238E27FC236}">
                    <a16:creationId xmlns:a16="http://schemas.microsoft.com/office/drawing/2014/main" id="{073A87D3-DDAD-1810-D988-3B52549B3AA6}"/>
                  </a:ext>
                </a:extLst>
              </p14:cNvPr>
              <p14:cNvContentPartPr/>
              <p14:nvPr/>
            </p14:nvContentPartPr>
            <p14:xfrm>
              <a:off x="1940338" y="2315354"/>
              <a:ext cx="354960" cy="6840"/>
            </p14:xfrm>
          </p:contentPart>
        </mc:Choice>
        <mc:Fallback xmlns="">
          <p:pic>
            <p:nvPicPr>
              <p:cNvPr id="24" name="墨迹 23">
                <a:extLst>
                  <a:ext uri="{FF2B5EF4-FFF2-40B4-BE49-F238E27FC236}">
                    <a16:creationId xmlns:a16="http://schemas.microsoft.com/office/drawing/2014/main" id="{073A87D3-DDAD-1810-D988-3B52549B3AA6}"/>
                  </a:ext>
                </a:extLst>
              </p:cNvPr>
              <p:cNvPicPr/>
              <p:nvPr/>
            </p:nvPicPr>
            <p:blipFill>
              <a:blip r:embed="rId12"/>
              <a:stretch>
                <a:fillRect/>
              </a:stretch>
            </p:blipFill>
            <p:spPr>
              <a:xfrm>
                <a:off x="1886698" y="2207714"/>
                <a:ext cx="462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墨迹 24">
                <a:extLst>
                  <a:ext uri="{FF2B5EF4-FFF2-40B4-BE49-F238E27FC236}">
                    <a16:creationId xmlns:a16="http://schemas.microsoft.com/office/drawing/2014/main" id="{63983A2B-3E10-857E-5420-4CCACFC381A7}"/>
                  </a:ext>
                </a:extLst>
              </p14:cNvPr>
              <p14:cNvContentPartPr/>
              <p14:nvPr/>
            </p14:nvContentPartPr>
            <p14:xfrm>
              <a:off x="1992898" y="2203754"/>
              <a:ext cx="289080" cy="33480"/>
            </p14:xfrm>
          </p:contentPart>
        </mc:Choice>
        <mc:Fallback xmlns="">
          <p:pic>
            <p:nvPicPr>
              <p:cNvPr id="25" name="墨迹 24">
                <a:extLst>
                  <a:ext uri="{FF2B5EF4-FFF2-40B4-BE49-F238E27FC236}">
                    <a16:creationId xmlns:a16="http://schemas.microsoft.com/office/drawing/2014/main" id="{63983A2B-3E10-857E-5420-4CCACFC381A7}"/>
                  </a:ext>
                </a:extLst>
              </p:cNvPr>
              <p:cNvPicPr/>
              <p:nvPr/>
            </p:nvPicPr>
            <p:blipFill>
              <a:blip r:embed="rId14"/>
              <a:stretch>
                <a:fillRect/>
              </a:stretch>
            </p:blipFill>
            <p:spPr>
              <a:xfrm>
                <a:off x="1939258" y="2095754"/>
                <a:ext cx="396720" cy="249120"/>
              </a:xfrm>
              <a:prstGeom prst="rect">
                <a:avLst/>
              </a:prstGeom>
            </p:spPr>
          </p:pic>
        </mc:Fallback>
      </mc:AlternateContent>
      <p:sp>
        <p:nvSpPr>
          <p:cNvPr id="26" name="矩形 25">
            <a:extLst>
              <a:ext uri="{FF2B5EF4-FFF2-40B4-BE49-F238E27FC236}">
                <a16:creationId xmlns:a16="http://schemas.microsoft.com/office/drawing/2014/main" id="{52298D55-6BAC-3031-3100-7872ECF97F03}"/>
              </a:ext>
            </a:extLst>
          </p:cNvPr>
          <p:cNvSpPr/>
          <p:nvPr/>
        </p:nvSpPr>
        <p:spPr>
          <a:xfrm>
            <a:off x="5808000" y="3105000"/>
            <a:ext cx="3672000" cy="46783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20CB8E1-A2B6-E206-1C1B-0FBD21986E0B}"/>
              </a:ext>
            </a:extLst>
          </p:cNvPr>
          <p:cNvSpPr txBox="1"/>
          <p:nvPr/>
        </p:nvSpPr>
        <p:spPr>
          <a:xfrm>
            <a:off x="9669679" y="3166981"/>
            <a:ext cx="1569660" cy="369332"/>
          </a:xfrm>
          <a:prstGeom prst="rect">
            <a:avLst/>
          </a:prstGeom>
          <a:noFill/>
        </p:spPr>
        <p:txBody>
          <a:bodyPr wrap="none" rtlCol="0">
            <a:spAutoFit/>
          </a:bodyPr>
          <a:lstStyle/>
          <a:p>
            <a:r>
              <a:rPr lang="zh-CN" altLang="en-US" b="1">
                <a:solidFill>
                  <a:srgbClr val="FF0000"/>
                </a:solidFill>
                <a:latin typeface="微软雅黑" panose="020B0503020204020204" pitchFamily="34" charset="-122"/>
                <a:ea typeface="微软雅黑" panose="020B0503020204020204" pitchFamily="34" charset="-122"/>
              </a:rPr>
              <a:t>扰动能量有界</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16406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46193-E911-42C7-3154-DA919DFB0D7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ADA45D4-5816-F2F0-A7C6-90E1309333C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3465F03-C3BC-8D0A-40DC-F4685C5025D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992BBD44-E379-970C-6314-12524A601EC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DA5B5E7-9738-4A0C-94BA-6015D62BEAF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B89D5D1-E492-EE35-5D85-4D1B8FF6ADA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6814E79-97DF-4B40-AC19-E5BBD650CE5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687919A-31E7-CEB1-A03D-E4CC2F1B2D40}"/>
              </a:ext>
            </a:extLst>
          </p:cNvPr>
          <p:cNvPicPr>
            <a:picLocks noChangeAspect="1"/>
          </p:cNvPicPr>
          <p:nvPr/>
        </p:nvPicPr>
        <p:blipFill>
          <a:blip r:embed="rId3"/>
          <a:stretch>
            <a:fillRect/>
          </a:stretch>
        </p:blipFill>
        <p:spPr>
          <a:xfrm>
            <a:off x="637855" y="1356385"/>
            <a:ext cx="4828233" cy="50130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8E3A2D00-3AB7-4A22-2C81-281AF47FE59A}"/>
                  </a:ext>
                </a:extLst>
              </p14:cNvPr>
              <p14:cNvContentPartPr/>
              <p14:nvPr/>
            </p14:nvContentPartPr>
            <p14:xfrm>
              <a:off x="2124658" y="3722954"/>
              <a:ext cx="360" cy="360"/>
            </p14:xfrm>
          </p:contentPart>
        </mc:Choice>
        <mc:Fallback xmlns="">
          <p:pic>
            <p:nvPicPr>
              <p:cNvPr id="7" name="墨迹 6">
                <a:extLst>
                  <a:ext uri="{FF2B5EF4-FFF2-40B4-BE49-F238E27FC236}">
                    <a16:creationId xmlns:a16="http://schemas.microsoft.com/office/drawing/2014/main" id="{8E3A2D00-3AB7-4A22-2C81-281AF47FE59A}"/>
                  </a:ext>
                </a:extLst>
              </p:cNvPr>
              <p:cNvPicPr/>
              <p:nvPr/>
            </p:nvPicPr>
            <p:blipFill>
              <a:blip r:embed="rId5"/>
              <a:stretch>
                <a:fillRect/>
              </a:stretch>
            </p:blipFill>
            <p:spPr>
              <a:xfrm>
                <a:off x="2071018" y="361531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8B4E2AA5-D597-6AA2-3B23-BFDDCFFB75F5}"/>
                  </a:ext>
                </a:extLst>
              </p14:cNvPr>
              <p14:cNvContentPartPr/>
              <p14:nvPr/>
            </p14:nvContentPartPr>
            <p14:xfrm>
              <a:off x="3532618" y="3532514"/>
              <a:ext cx="1446840" cy="14400"/>
            </p14:xfrm>
          </p:contentPart>
        </mc:Choice>
        <mc:Fallback xmlns="">
          <p:pic>
            <p:nvPicPr>
              <p:cNvPr id="12" name="墨迹 11">
                <a:extLst>
                  <a:ext uri="{FF2B5EF4-FFF2-40B4-BE49-F238E27FC236}">
                    <a16:creationId xmlns:a16="http://schemas.microsoft.com/office/drawing/2014/main" id="{8B4E2AA5-D597-6AA2-3B23-BFDDCFFB75F5}"/>
                  </a:ext>
                </a:extLst>
              </p:cNvPr>
              <p:cNvPicPr/>
              <p:nvPr/>
            </p:nvPicPr>
            <p:blipFill>
              <a:blip r:embed="rId7"/>
              <a:stretch>
                <a:fillRect/>
              </a:stretch>
            </p:blipFill>
            <p:spPr>
              <a:xfrm>
                <a:off x="3478618" y="3424514"/>
                <a:ext cx="15544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8A824FDE-24BC-F841-F0D4-3A1028B255FF}"/>
                  </a:ext>
                </a:extLst>
              </p14:cNvPr>
              <p14:cNvContentPartPr/>
              <p14:nvPr/>
            </p14:nvContentPartPr>
            <p14:xfrm>
              <a:off x="710578" y="3762554"/>
              <a:ext cx="2130840" cy="7560"/>
            </p14:xfrm>
          </p:contentPart>
        </mc:Choice>
        <mc:Fallback xmlns="">
          <p:pic>
            <p:nvPicPr>
              <p:cNvPr id="14" name="墨迹 13">
                <a:extLst>
                  <a:ext uri="{FF2B5EF4-FFF2-40B4-BE49-F238E27FC236}">
                    <a16:creationId xmlns:a16="http://schemas.microsoft.com/office/drawing/2014/main" id="{8A824FDE-24BC-F841-F0D4-3A1028B255FF}"/>
                  </a:ext>
                </a:extLst>
              </p:cNvPr>
              <p:cNvPicPr/>
              <p:nvPr/>
            </p:nvPicPr>
            <p:blipFill>
              <a:blip r:embed="rId9"/>
              <a:stretch>
                <a:fillRect/>
              </a:stretch>
            </p:blipFill>
            <p:spPr>
              <a:xfrm>
                <a:off x="656578" y="3654914"/>
                <a:ext cx="2238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F12D144B-59E7-9D9A-C9B2-FF2D22207FD3}"/>
                  </a:ext>
                </a:extLst>
              </p14:cNvPr>
              <p14:cNvContentPartPr/>
              <p14:nvPr/>
            </p14:nvContentPartPr>
            <p14:xfrm>
              <a:off x="3098098" y="5380754"/>
              <a:ext cx="2098800" cy="14400"/>
            </p14:xfrm>
          </p:contentPart>
        </mc:Choice>
        <mc:Fallback xmlns="">
          <p:pic>
            <p:nvPicPr>
              <p:cNvPr id="15" name="墨迹 14">
                <a:extLst>
                  <a:ext uri="{FF2B5EF4-FFF2-40B4-BE49-F238E27FC236}">
                    <a16:creationId xmlns:a16="http://schemas.microsoft.com/office/drawing/2014/main" id="{F12D144B-59E7-9D9A-C9B2-FF2D22207FD3}"/>
                  </a:ext>
                </a:extLst>
              </p:cNvPr>
              <p:cNvPicPr/>
              <p:nvPr/>
            </p:nvPicPr>
            <p:blipFill>
              <a:blip r:embed="rId11"/>
              <a:stretch>
                <a:fillRect/>
              </a:stretch>
            </p:blipFill>
            <p:spPr>
              <a:xfrm>
                <a:off x="3044458" y="5273114"/>
                <a:ext cx="2206440" cy="230040"/>
              </a:xfrm>
              <a:prstGeom prst="rect">
                <a:avLst/>
              </a:prstGeom>
            </p:spPr>
          </p:pic>
        </mc:Fallback>
      </mc:AlternateContent>
      <p:sp>
        <p:nvSpPr>
          <p:cNvPr id="2" name="文本框 1">
            <a:extLst>
              <a:ext uri="{FF2B5EF4-FFF2-40B4-BE49-F238E27FC236}">
                <a16:creationId xmlns:a16="http://schemas.microsoft.com/office/drawing/2014/main" id="{117F499E-55B0-D579-203C-450E362619C7}"/>
              </a:ext>
            </a:extLst>
          </p:cNvPr>
          <p:cNvSpPr txBox="1"/>
          <p:nvPr/>
        </p:nvSpPr>
        <p:spPr>
          <a:xfrm>
            <a:off x="1336019" y="939017"/>
            <a:ext cx="3185487"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扩展为有输入的开放量子系统</a:t>
            </a:r>
          </a:p>
        </p:txBody>
      </p:sp>
      <p:pic>
        <p:nvPicPr>
          <p:cNvPr id="5" name="图片 4">
            <a:extLst>
              <a:ext uri="{FF2B5EF4-FFF2-40B4-BE49-F238E27FC236}">
                <a16:creationId xmlns:a16="http://schemas.microsoft.com/office/drawing/2014/main" id="{F2277FA9-798D-6D7C-C797-1F2625E61463}"/>
              </a:ext>
            </a:extLst>
          </p:cNvPr>
          <p:cNvPicPr>
            <a:picLocks noChangeAspect="1"/>
          </p:cNvPicPr>
          <p:nvPr/>
        </p:nvPicPr>
        <p:blipFill>
          <a:blip r:embed="rId12"/>
          <a:stretch>
            <a:fillRect/>
          </a:stretch>
        </p:blipFill>
        <p:spPr>
          <a:xfrm>
            <a:off x="6537712" y="1180454"/>
            <a:ext cx="4991242" cy="5085000"/>
          </a:xfrm>
          <a:prstGeom prst="rect">
            <a:avLst/>
          </a:prstGeom>
        </p:spPr>
      </p:pic>
      <p:cxnSp>
        <p:nvCxnSpPr>
          <p:cNvPr id="6" name="直接箭头连接符 5">
            <a:extLst>
              <a:ext uri="{FF2B5EF4-FFF2-40B4-BE49-F238E27FC236}">
                <a16:creationId xmlns:a16="http://schemas.microsoft.com/office/drawing/2014/main" id="{1F514DD7-9D73-EDA4-DE6B-451E8A861728}"/>
              </a:ext>
            </a:extLst>
          </p:cNvPr>
          <p:cNvCxnSpPr>
            <a:cxnSpLocks/>
          </p:cNvCxnSpPr>
          <p:nvPr/>
        </p:nvCxnSpPr>
        <p:spPr>
          <a:xfrm>
            <a:off x="5798762" y="3645000"/>
            <a:ext cx="762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6C2EC58-0F74-4E42-85FE-635D0023EE87}"/>
              </a:ext>
            </a:extLst>
          </p:cNvPr>
          <p:cNvSpPr/>
          <p:nvPr/>
        </p:nvSpPr>
        <p:spPr>
          <a:xfrm>
            <a:off x="574904" y="2095513"/>
            <a:ext cx="3672000" cy="46783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FD8DF53-51F2-A3EB-A226-718F8104BF67}"/>
              </a:ext>
            </a:extLst>
          </p:cNvPr>
          <p:cNvSpPr/>
          <p:nvPr/>
        </p:nvSpPr>
        <p:spPr>
          <a:xfrm>
            <a:off x="6537712" y="1190489"/>
            <a:ext cx="3672000" cy="726507"/>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10D86B5-4F61-0AC1-6312-2A4EBC66F7ED}"/>
              </a:ext>
            </a:extLst>
          </p:cNvPr>
          <p:cNvSpPr txBox="1"/>
          <p:nvPr/>
        </p:nvSpPr>
        <p:spPr>
          <a:xfrm>
            <a:off x="5439964" y="775627"/>
            <a:ext cx="6362639"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通过海森堡方程转化为</a:t>
            </a:r>
            <a:r>
              <a:rPr lang="zh-CN" altLang="en-US" b="1">
                <a:solidFill>
                  <a:srgbClr val="FF0000"/>
                </a:solidFill>
                <a:latin typeface="微软雅黑" panose="020B0503020204020204" pitchFamily="34" charset="-122"/>
                <a:ea typeface="微软雅黑" panose="020B0503020204020204" pitchFamily="34" charset="-122"/>
              </a:rPr>
              <a:t>哈密顿量</a:t>
            </a:r>
            <a:r>
              <a:rPr lang="en-US" altLang="zh-CN" b="1">
                <a:solidFill>
                  <a:srgbClr val="FF0000"/>
                </a:solidFill>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耦合算符</a:t>
            </a:r>
            <a:r>
              <a:rPr lang="zh-CN" altLang="en-US" b="1">
                <a:latin typeface="微软雅黑" panose="020B0503020204020204" pitchFamily="34" charset="-122"/>
                <a:ea typeface="微软雅黑" panose="020B0503020204020204" pitchFamily="34" charset="-122"/>
              </a:rPr>
              <a:t>的不确定量子系统</a:t>
            </a:r>
          </a:p>
        </p:txBody>
      </p:sp>
    </p:spTree>
    <p:extLst>
      <p:ext uri="{BB962C8B-B14F-4D97-AF65-F5344CB8AC3E}">
        <p14:creationId xmlns:p14="http://schemas.microsoft.com/office/powerpoint/2010/main" val="7111088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3999" y="1960245"/>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844961" y="2265463"/>
              <a:ext cx="8465634" cy="1307537"/>
            </a:xfrm>
            <a:prstGeom prst="rect">
              <a:avLst/>
            </a:prstGeom>
            <a:noFill/>
          </p:spPr>
          <p:txBody>
            <a:bodyPr wrap="square" rtlCol="0" anchor="ctr">
              <a:spAutoFit/>
            </a:bodyPr>
            <a:lstStyle/>
            <a:p>
              <a:pPr algn="ctr">
                <a:lnSpc>
                  <a:spcPct val="150000"/>
                </a:lnSpc>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rPr>
                <a:t>Quantum Robust Optimal Control for Linear Quantum Systems With Uncertainties</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3454" y="3629660"/>
              <a:ext cx="8074576" cy="33718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Schirmer, Einoshin Suzuki and Carrie Ann Weidner.</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387985" y="4549775"/>
            <a:ext cx="11214735" cy="723275"/>
          </a:xfrm>
          <a:prstGeom prst="rect">
            <a:avLst/>
          </a:prstGeom>
          <a:noFill/>
        </p:spPr>
        <p:txBody>
          <a:bodyPr wrap="square" rtlCol="0">
            <a:spAutoFit/>
          </a:bodyPr>
          <a:lstStyle/>
          <a:p>
            <a:pPr indent="0" algn="just" fontAlgn="auto">
              <a:spcAft>
                <a:spcPts val="600"/>
              </a:spcAft>
            </a:pPr>
            <a:r>
              <a:rPr lang="en-US" altLang="zh-CN" b="1" dirty="0">
                <a:latin typeface="Times New Roman" panose="02020603050405020304" pitchFamily="18" charset="0"/>
                <a:cs typeface="Times New Roman" panose="02020603050405020304" pitchFamily="18" charset="0"/>
              </a:rPr>
              <a:t>This paper was published in:</a:t>
            </a:r>
            <a:r>
              <a:rPr lang="en-US" altLang="zh-CN" dirty="0">
                <a:latin typeface="Times New Roman" panose="02020603050405020304" pitchFamily="18" charset="0"/>
                <a:cs typeface="Times New Roman" panose="02020603050405020304" pitchFamily="18" charset="0"/>
              </a:rPr>
              <a:t> IEEE Transactions </a:t>
            </a:r>
            <a:r>
              <a:rPr lang="en-US" altLang="zh-CN">
                <a:latin typeface="Times New Roman" panose="02020603050405020304" pitchFamily="18" charset="0"/>
                <a:cs typeface="Times New Roman" panose="02020603050405020304" pitchFamily="18" charset="0"/>
              </a:rPr>
              <a:t>on Automatic Control (Regular Article)</a:t>
            </a:r>
            <a:endParaRPr lang="en-US" altLang="zh-CN" dirty="0">
              <a:latin typeface="Times New Roman" panose="02020603050405020304" pitchFamily="18" charset="0"/>
              <a:cs typeface="Times New Roman" panose="02020603050405020304" pitchFamily="18" charset="0"/>
            </a:endParaRPr>
          </a:p>
          <a:p>
            <a:pPr indent="0" algn="just" fontAlgn="auto">
              <a:spcAft>
                <a:spcPts val="600"/>
              </a:spcAft>
            </a:pPr>
            <a:r>
              <a:rPr lang="en-US" altLang="zh-CN" b="1" dirty="0">
                <a:latin typeface="Times New Roman" panose="02020603050405020304" pitchFamily="18" charset="0"/>
                <a:cs typeface="Times New Roman" panose="02020603050405020304" pitchFamily="18" charset="0"/>
              </a:rPr>
              <a:t>Published Time</a:t>
            </a:r>
            <a:r>
              <a:rPr lang="en-US" altLang="zh-CN" b="1">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2023</a:t>
            </a:r>
            <a:endParaRPr lang="en-US" altLang="zh-CN" dirty="0">
              <a:latin typeface="Times New Roman" panose="02020603050405020304" pitchFamily="18" charset="0"/>
              <a:cs typeface="Times New Roman" panose="02020603050405020304" pitchFamily="18"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8EA48-7595-3A34-3815-B1E1EEDF90F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3B7939E-2B54-518E-8AB7-A0F783EF3E3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812A189-C5F3-44C6-B933-41BF272B73E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96E2103C-AA8C-3041-DF47-02BBC97651B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45718F79-5F54-AD2A-673C-2F9E76F0F43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AC5A93A-8489-4F09-1F06-87E03E62FE4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73536B2-BB02-9805-FC78-47EBC101305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57E94B1-00E5-B646-4885-81226408C3EC}"/>
              </a:ext>
            </a:extLst>
          </p:cNvPr>
          <p:cNvPicPr>
            <a:picLocks noChangeAspect="1"/>
          </p:cNvPicPr>
          <p:nvPr/>
        </p:nvPicPr>
        <p:blipFill>
          <a:blip r:embed="rId3"/>
          <a:stretch>
            <a:fillRect/>
          </a:stretch>
        </p:blipFill>
        <p:spPr>
          <a:xfrm>
            <a:off x="23322" y="720001"/>
            <a:ext cx="5934203" cy="2713956"/>
          </a:xfrm>
          <a:prstGeom prst="rect">
            <a:avLst/>
          </a:prstGeom>
        </p:spPr>
      </p:pic>
      <p:pic>
        <p:nvPicPr>
          <p:cNvPr id="16" name="图片 15">
            <a:extLst>
              <a:ext uri="{FF2B5EF4-FFF2-40B4-BE49-F238E27FC236}">
                <a16:creationId xmlns:a16="http://schemas.microsoft.com/office/drawing/2014/main" id="{B781C8AD-7867-87F8-C332-DC44D767EB70}"/>
              </a:ext>
            </a:extLst>
          </p:cNvPr>
          <p:cNvPicPr>
            <a:picLocks noChangeAspect="1"/>
          </p:cNvPicPr>
          <p:nvPr/>
        </p:nvPicPr>
        <p:blipFill>
          <a:blip r:embed="rId4"/>
          <a:stretch>
            <a:fillRect/>
          </a:stretch>
        </p:blipFill>
        <p:spPr>
          <a:xfrm>
            <a:off x="264000" y="3561512"/>
            <a:ext cx="5308849" cy="2887060"/>
          </a:xfrm>
          <a:prstGeom prst="rect">
            <a:avLst/>
          </a:prstGeom>
        </p:spPr>
      </p:pic>
      <p:sp>
        <p:nvSpPr>
          <p:cNvPr id="17" name="矩形 16">
            <a:extLst>
              <a:ext uri="{FF2B5EF4-FFF2-40B4-BE49-F238E27FC236}">
                <a16:creationId xmlns:a16="http://schemas.microsoft.com/office/drawing/2014/main" id="{4C3FB540-F218-4FD5-9C26-43135F8A4682}"/>
              </a:ext>
            </a:extLst>
          </p:cNvPr>
          <p:cNvSpPr/>
          <p:nvPr/>
        </p:nvSpPr>
        <p:spPr>
          <a:xfrm>
            <a:off x="21488" y="3069000"/>
            <a:ext cx="3842512" cy="360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87CB6B5-B50D-3098-461C-1DEDF10F810D}"/>
              </a:ext>
            </a:extLst>
          </p:cNvPr>
          <p:cNvSpPr txBox="1"/>
          <p:nvPr/>
        </p:nvSpPr>
        <p:spPr>
          <a:xfrm>
            <a:off x="2784000" y="2685012"/>
            <a:ext cx="2712602"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与论文</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中</a:t>
            </a:r>
            <a:r>
              <a:rPr lang="en-US" altLang="zh-CN" b="1">
                <a:latin typeface="微软雅黑" panose="020B0503020204020204" pitchFamily="34" charset="-122"/>
                <a:ea typeface="微软雅黑" panose="020B0503020204020204" pitchFamily="34" charset="-122"/>
              </a:rPr>
              <a:t>lemma 4</a:t>
            </a:r>
            <a:r>
              <a:rPr lang="zh-CN" altLang="en-US" b="1">
                <a:latin typeface="微软雅黑" panose="020B0503020204020204" pitchFamily="34" charset="-122"/>
                <a:ea typeface="微软雅黑" panose="020B0503020204020204" pitchFamily="34" charset="-122"/>
              </a:rPr>
              <a:t>类似</a:t>
            </a:r>
          </a:p>
        </p:txBody>
      </p:sp>
      <p:pic>
        <p:nvPicPr>
          <p:cNvPr id="21" name="图片 20">
            <a:extLst>
              <a:ext uri="{FF2B5EF4-FFF2-40B4-BE49-F238E27FC236}">
                <a16:creationId xmlns:a16="http://schemas.microsoft.com/office/drawing/2014/main" id="{3143B899-1F01-19C6-56FC-5CC71BF1935E}"/>
              </a:ext>
            </a:extLst>
          </p:cNvPr>
          <p:cNvPicPr>
            <a:picLocks noChangeAspect="1"/>
          </p:cNvPicPr>
          <p:nvPr/>
        </p:nvPicPr>
        <p:blipFill>
          <a:blip r:embed="rId5"/>
          <a:stretch>
            <a:fillRect/>
          </a:stretch>
        </p:blipFill>
        <p:spPr>
          <a:xfrm>
            <a:off x="6315708" y="1222080"/>
            <a:ext cx="5847928" cy="1302785"/>
          </a:xfrm>
          <a:prstGeom prst="rect">
            <a:avLst/>
          </a:prstGeom>
        </p:spPr>
      </p:pic>
      <p:pic>
        <p:nvPicPr>
          <p:cNvPr id="23" name="图片 22">
            <a:extLst>
              <a:ext uri="{FF2B5EF4-FFF2-40B4-BE49-F238E27FC236}">
                <a16:creationId xmlns:a16="http://schemas.microsoft.com/office/drawing/2014/main" id="{B5A55C11-11D9-6077-0FCF-9DE5737708D9}"/>
              </a:ext>
            </a:extLst>
          </p:cNvPr>
          <p:cNvPicPr>
            <a:picLocks noChangeAspect="1"/>
          </p:cNvPicPr>
          <p:nvPr/>
        </p:nvPicPr>
        <p:blipFill>
          <a:blip r:embed="rId6"/>
          <a:stretch>
            <a:fillRect/>
          </a:stretch>
        </p:blipFill>
        <p:spPr>
          <a:xfrm>
            <a:off x="6345423" y="2728959"/>
            <a:ext cx="5672116" cy="1204041"/>
          </a:xfrm>
          <a:prstGeom prst="rect">
            <a:avLst/>
          </a:prstGeom>
        </p:spPr>
      </p:pic>
      <p:sp>
        <p:nvSpPr>
          <p:cNvPr id="24" name="文本框 23">
            <a:extLst>
              <a:ext uri="{FF2B5EF4-FFF2-40B4-BE49-F238E27FC236}">
                <a16:creationId xmlns:a16="http://schemas.microsoft.com/office/drawing/2014/main" id="{E8704F10-A808-7478-4602-056B2901804A}"/>
              </a:ext>
            </a:extLst>
          </p:cNvPr>
          <p:cNvSpPr txBox="1"/>
          <p:nvPr/>
        </p:nvSpPr>
        <p:spPr>
          <a:xfrm>
            <a:off x="7914854" y="822586"/>
            <a:ext cx="2649636"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Two required lemma </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41026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27BE0-96A2-2991-6172-A7416057333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46F00A3-1D9D-7834-F732-03CD324591D0}"/>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35BD8D7-9263-A6C0-EE6E-DB70A941458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5640D79-CDED-6AD0-762E-9D6426618FE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5601690-1B6A-C8A1-203B-4397052425A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98F4A48-C00C-C5FD-8797-48C590F1F71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354AEB-3DCF-9FD9-AA05-FDE28031E9A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13008DC-A824-D2F0-A6A0-BC0C3202ECBE}"/>
              </a:ext>
            </a:extLst>
          </p:cNvPr>
          <p:cNvPicPr>
            <a:picLocks noChangeAspect="1"/>
          </p:cNvPicPr>
          <p:nvPr/>
        </p:nvPicPr>
        <p:blipFill>
          <a:blip r:embed="rId3"/>
          <a:stretch>
            <a:fillRect/>
          </a:stretch>
        </p:blipFill>
        <p:spPr>
          <a:xfrm>
            <a:off x="6659004" y="2269312"/>
            <a:ext cx="4574361" cy="4302018"/>
          </a:xfrm>
          <a:prstGeom prst="rect">
            <a:avLst/>
          </a:prstGeom>
        </p:spPr>
      </p:pic>
      <p:pic>
        <p:nvPicPr>
          <p:cNvPr id="4" name="图片 3">
            <a:extLst>
              <a:ext uri="{FF2B5EF4-FFF2-40B4-BE49-F238E27FC236}">
                <a16:creationId xmlns:a16="http://schemas.microsoft.com/office/drawing/2014/main" id="{27BC2D8F-490B-BEE1-7D00-62879F1326C6}"/>
              </a:ext>
            </a:extLst>
          </p:cNvPr>
          <p:cNvPicPr>
            <a:picLocks noChangeAspect="1"/>
          </p:cNvPicPr>
          <p:nvPr/>
        </p:nvPicPr>
        <p:blipFill>
          <a:blip r:embed="rId4"/>
          <a:stretch>
            <a:fillRect/>
          </a:stretch>
        </p:blipFill>
        <p:spPr>
          <a:xfrm>
            <a:off x="23322" y="720001"/>
            <a:ext cx="5934203" cy="2713956"/>
          </a:xfrm>
          <a:prstGeom prst="rect">
            <a:avLst/>
          </a:prstGeom>
        </p:spPr>
      </p:pic>
      <p:pic>
        <p:nvPicPr>
          <p:cNvPr id="5" name="图片 4">
            <a:extLst>
              <a:ext uri="{FF2B5EF4-FFF2-40B4-BE49-F238E27FC236}">
                <a16:creationId xmlns:a16="http://schemas.microsoft.com/office/drawing/2014/main" id="{C88E9D5C-F85C-2589-ACE3-53A34418088C}"/>
              </a:ext>
            </a:extLst>
          </p:cNvPr>
          <p:cNvPicPr>
            <a:picLocks noChangeAspect="1"/>
          </p:cNvPicPr>
          <p:nvPr/>
        </p:nvPicPr>
        <p:blipFill>
          <a:blip r:embed="rId5"/>
          <a:stretch>
            <a:fillRect/>
          </a:stretch>
        </p:blipFill>
        <p:spPr>
          <a:xfrm>
            <a:off x="264000" y="3561512"/>
            <a:ext cx="5308849" cy="2887060"/>
          </a:xfrm>
          <a:prstGeom prst="rect">
            <a:avLst/>
          </a:prstGeom>
        </p:spPr>
      </p:pic>
      <p:sp>
        <p:nvSpPr>
          <p:cNvPr id="7" name="矩形 6">
            <a:extLst>
              <a:ext uri="{FF2B5EF4-FFF2-40B4-BE49-F238E27FC236}">
                <a16:creationId xmlns:a16="http://schemas.microsoft.com/office/drawing/2014/main" id="{19A6E429-7289-B3A5-7D79-F22BF5268E28}"/>
              </a:ext>
            </a:extLst>
          </p:cNvPr>
          <p:cNvSpPr/>
          <p:nvPr/>
        </p:nvSpPr>
        <p:spPr>
          <a:xfrm>
            <a:off x="21488" y="3069000"/>
            <a:ext cx="3842512" cy="360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890CED9C-CD55-AAD9-A32E-96D87F085F0E}"/>
              </a:ext>
            </a:extLst>
          </p:cNvPr>
          <p:cNvCxnSpPr>
            <a:cxnSpLocks/>
          </p:cNvCxnSpPr>
          <p:nvPr/>
        </p:nvCxnSpPr>
        <p:spPr>
          <a:xfrm>
            <a:off x="5376000" y="3285000"/>
            <a:ext cx="1008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513CF4F-057B-7CC2-199F-E5B825334146}"/>
              </a:ext>
            </a:extLst>
          </p:cNvPr>
          <p:cNvSpPr txBox="1"/>
          <p:nvPr/>
        </p:nvSpPr>
        <p:spPr>
          <a:xfrm>
            <a:off x="6659005" y="1917000"/>
            <a:ext cx="4965270"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Theorem 2</a:t>
            </a:r>
            <a:r>
              <a:rPr lang="zh-CN" altLang="en-US" b="1">
                <a:latin typeface="微软雅黑" panose="020B0503020204020204" pitchFamily="34" charset="-122"/>
                <a:ea typeface="微软雅黑" panose="020B0503020204020204" pitchFamily="34" charset="-122"/>
              </a:rPr>
              <a:t>的基础上实现标称确定性系统转换</a:t>
            </a:r>
            <a:r>
              <a:rPr lang="en-US" altLang="zh-CN" b="1">
                <a:latin typeface="微软雅黑" panose="020B0503020204020204" pitchFamily="34" charset="-122"/>
                <a:ea typeface="微软雅黑" panose="020B0503020204020204" pitchFamily="34" charset="-122"/>
              </a:rPr>
              <a:t> </a:t>
            </a:r>
            <a:endParaRPr lang="zh-CN" altLang="en-US" b="1">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E0406AD6-51C2-BF2E-F17E-E8473E864024}"/>
              </a:ext>
            </a:extLst>
          </p:cNvPr>
          <p:cNvPicPr>
            <a:picLocks noChangeAspect="1"/>
          </p:cNvPicPr>
          <p:nvPr/>
        </p:nvPicPr>
        <p:blipFill>
          <a:blip r:embed="rId6"/>
          <a:stretch>
            <a:fillRect/>
          </a:stretch>
        </p:blipFill>
        <p:spPr>
          <a:xfrm>
            <a:off x="6374918" y="693000"/>
            <a:ext cx="5785404" cy="1235024"/>
          </a:xfrm>
          <a:prstGeom prst="rect">
            <a:avLst/>
          </a:prstGeom>
        </p:spPr>
      </p:pic>
      <mc:AlternateContent xmlns:mc="http://schemas.openxmlformats.org/markup-compatibility/2006" xmlns:p14="http://schemas.microsoft.com/office/powerpoint/2010/main">
        <mc:Choice Requires="p14">
          <p:contentPart p14:bwMode="auto" r:id="rId7">
            <p14:nvContentPartPr>
              <p14:cNvPr id="22" name="墨迹 21">
                <a:extLst>
                  <a:ext uri="{FF2B5EF4-FFF2-40B4-BE49-F238E27FC236}">
                    <a16:creationId xmlns:a16="http://schemas.microsoft.com/office/drawing/2014/main" id="{5E9D484A-3A82-1DEB-C058-05B581DAEAF2}"/>
                  </a:ext>
                </a:extLst>
              </p14:cNvPr>
              <p14:cNvContentPartPr/>
              <p14:nvPr/>
            </p14:nvContentPartPr>
            <p14:xfrm>
              <a:off x="10189738" y="756225"/>
              <a:ext cx="747000" cy="62640"/>
            </p14:xfrm>
          </p:contentPart>
        </mc:Choice>
        <mc:Fallback xmlns="">
          <p:pic>
            <p:nvPicPr>
              <p:cNvPr id="22" name="墨迹 21">
                <a:extLst>
                  <a:ext uri="{FF2B5EF4-FFF2-40B4-BE49-F238E27FC236}">
                    <a16:creationId xmlns:a16="http://schemas.microsoft.com/office/drawing/2014/main" id="{5E9D484A-3A82-1DEB-C058-05B581DAEAF2}"/>
                  </a:ext>
                </a:extLst>
              </p:cNvPr>
              <p:cNvPicPr/>
              <p:nvPr/>
            </p:nvPicPr>
            <p:blipFill>
              <a:blip r:embed="rId8"/>
              <a:stretch>
                <a:fillRect/>
              </a:stretch>
            </p:blipFill>
            <p:spPr>
              <a:xfrm>
                <a:off x="10136098" y="648585"/>
                <a:ext cx="8546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墨迹 24">
                <a:extLst>
                  <a:ext uri="{FF2B5EF4-FFF2-40B4-BE49-F238E27FC236}">
                    <a16:creationId xmlns:a16="http://schemas.microsoft.com/office/drawing/2014/main" id="{EFFC22F7-A581-F6CF-F656-7A369C09B44A}"/>
                  </a:ext>
                </a:extLst>
              </p14:cNvPr>
              <p14:cNvContentPartPr/>
              <p14:nvPr/>
            </p14:nvContentPartPr>
            <p14:xfrm>
              <a:off x="10183258" y="1763145"/>
              <a:ext cx="210240" cy="360"/>
            </p14:xfrm>
          </p:contentPart>
        </mc:Choice>
        <mc:Fallback xmlns="">
          <p:pic>
            <p:nvPicPr>
              <p:cNvPr id="25" name="墨迹 24">
                <a:extLst>
                  <a:ext uri="{FF2B5EF4-FFF2-40B4-BE49-F238E27FC236}">
                    <a16:creationId xmlns:a16="http://schemas.microsoft.com/office/drawing/2014/main" id="{EFFC22F7-A581-F6CF-F656-7A369C09B44A}"/>
                  </a:ext>
                </a:extLst>
              </p:cNvPr>
              <p:cNvPicPr/>
              <p:nvPr/>
            </p:nvPicPr>
            <p:blipFill>
              <a:blip r:embed="rId10"/>
              <a:stretch>
                <a:fillRect/>
              </a:stretch>
            </p:blipFill>
            <p:spPr>
              <a:xfrm>
                <a:off x="10129258" y="1655145"/>
                <a:ext cx="31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墨迹 25">
                <a:extLst>
                  <a:ext uri="{FF2B5EF4-FFF2-40B4-BE49-F238E27FC236}">
                    <a16:creationId xmlns:a16="http://schemas.microsoft.com/office/drawing/2014/main" id="{76E2B7C2-7080-47BF-F9C6-32E28C1CB3EF}"/>
                  </a:ext>
                </a:extLst>
              </p14:cNvPr>
              <p14:cNvContentPartPr/>
              <p14:nvPr/>
            </p14:nvContentPartPr>
            <p14:xfrm>
              <a:off x="11235538" y="795825"/>
              <a:ext cx="525960" cy="46440"/>
            </p14:xfrm>
          </p:contentPart>
        </mc:Choice>
        <mc:Fallback xmlns="">
          <p:pic>
            <p:nvPicPr>
              <p:cNvPr id="26" name="墨迹 25">
                <a:extLst>
                  <a:ext uri="{FF2B5EF4-FFF2-40B4-BE49-F238E27FC236}">
                    <a16:creationId xmlns:a16="http://schemas.microsoft.com/office/drawing/2014/main" id="{76E2B7C2-7080-47BF-F9C6-32E28C1CB3EF}"/>
                  </a:ext>
                </a:extLst>
              </p:cNvPr>
              <p:cNvPicPr/>
              <p:nvPr/>
            </p:nvPicPr>
            <p:blipFill>
              <a:blip r:embed="rId12"/>
              <a:stretch>
                <a:fillRect/>
              </a:stretch>
            </p:blipFill>
            <p:spPr>
              <a:xfrm>
                <a:off x="11181898" y="688185"/>
                <a:ext cx="633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墨迹 26">
                <a:extLst>
                  <a:ext uri="{FF2B5EF4-FFF2-40B4-BE49-F238E27FC236}">
                    <a16:creationId xmlns:a16="http://schemas.microsoft.com/office/drawing/2014/main" id="{2993B14E-DDE2-907C-3866-6296933A6434}"/>
                  </a:ext>
                </a:extLst>
              </p14:cNvPr>
              <p14:cNvContentPartPr/>
              <p14:nvPr/>
            </p14:nvContentPartPr>
            <p14:xfrm>
              <a:off x="9446698" y="1701945"/>
              <a:ext cx="335160" cy="15120"/>
            </p14:xfrm>
          </p:contentPart>
        </mc:Choice>
        <mc:Fallback xmlns="">
          <p:pic>
            <p:nvPicPr>
              <p:cNvPr id="27" name="墨迹 26">
                <a:extLst>
                  <a:ext uri="{FF2B5EF4-FFF2-40B4-BE49-F238E27FC236}">
                    <a16:creationId xmlns:a16="http://schemas.microsoft.com/office/drawing/2014/main" id="{2993B14E-DDE2-907C-3866-6296933A6434}"/>
                  </a:ext>
                </a:extLst>
              </p:cNvPr>
              <p:cNvPicPr/>
              <p:nvPr/>
            </p:nvPicPr>
            <p:blipFill>
              <a:blip r:embed="rId14"/>
              <a:stretch>
                <a:fillRect/>
              </a:stretch>
            </p:blipFill>
            <p:spPr>
              <a:xfrm>
                <a:off x="9392698" y="1593945"/>
                <a:ext cx="442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墨迹 27">
                <a:extLst>
                  <a:ext uri="{FF2B5EF4-FFF2-40B4-BE49-F238E27FC236}">
                    <a16:creationId xmlns:a16="http://schemas.microsoft.com/office/drawing/2014/main" id="{8E9C108E-92E2-455D-4C42-C46B09031FF4}"/>
                  </a:ext>
                </a:extLst>
              </p14:cNvPr>
              <p14:cNvContentPartPr/>
              <p14:nvPr/>
            </p14:nvContentPartPr>
            <p14:xfrm>
              <a:off x="2960218" y="3314385"/>
              <a:ext cx="335520" cy="7920"/>
            </p14:xfrm>
          </p:contentPart>
        </mc:Choice>
        <mc:Fallback xmlns="">
          <p:pic>
            <p:nvPicPr>
              <p:cNvPr id="28" name="墨迹 27">
                <a:extLst>
                  <a:ext uri="{FF2B5EF4-FFF2-40B4-BE49-F238E27FC236}">
                    <a16:creationId xmlns:a16="http://schemas.microsoft.com/office/drawing/2014/main" id="{8E9C108E-92E2-455D-4C42-C46B09031FF4}"/>
                  </a:ext>
                </a:extLst>
              </p:cNvPr>
              <p:cNvPicPr/>
              <p:nvPr/>
            </p:nvPicPr>
            <p:blipFill>
              <a:blip r:embed="rId16"/>
              <a:stretch>
                <a:fillRect/>
              </a:stretch>
            </p:blipFill>
            <p:spPr>
              <a:xfrm>
                <a:off x="2906218" y="3206745"/>
                <a:ext cx="4431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墨迹 28">
                <a:extLst>
                  <a:ext uri="{FF2B5EF4-FFF2-40B4-BE49-F238E27FC236}">
                    <a16:creationId xmlns:a16="http://schemas.microsoft.com/office/drawing/2014/main" id="{E68A6847-52D8-AA4A-5C16-47CBDD713915}"/>
                  </a:ext>
                </a:extLst>
              </p14:cNvPr>
              <p14:cNvContentPartPr/>
              <p14:nvPr/>
            </p14:nvContentPartPr>
            <p14:xfrm>
              <a:off x="2433898" y="3269385"/>
              <a:ext cx="104760" cy="360"/>
            </p14:xfrm>
          </p:contentPart>
        </mc:Choice>
        <mc:Fallback xmlns="">
          <p:pic>
            <p:nvPicPr>
              <p:cNvPr id="29" name="墨迹 28">
                <a:extLst>
                  <a:ext uri="{FF2B5EF4-FFF2-40B4-BE49-F238E27FC236}">
                    <a16:creationId xmlns:a16="http://schemas.microsoft.com/office/drawing/2014/main" id="{E68A6847-52D8-AA4A-5C16-47CBDD713915}"/>
                  </a:ext>
                </a:extLst>
              </p:cNvPr>
              <p:cNvPicPr/>
              <p:nvPr/>
            </p:nvPicPr>
            <p:blipFill>
              <a:blip r:embed="rId18"/>
              <a:stretch>
                <a:fillRect/>
              </a:stretch>
            </p:blipFill>
            <p:spPr>
              <a:xfrm>
                <a:off x="2379898" y="3161385"/>
                <a:ext cx="212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墨迹 29">
                <a:extLst>
                  <a:ext uri="{FF2B5EF4-FFF2-40B4-BE49-F238E27FC236}">
                    <a16:creationId xmlns:a16="http://schemas.microsoft.com/office/drawing/2014/main" id="{0434D854-7D5A-B307-5810-229D0B62208A}"/>
                  </a:ext>
                </a:extLst>
              </p14:cNvPr>
              <p14:cNvContentPartPr/>
              <p14:nvPr/>
            </p14:nvContentPartPr>
            <p14:xfrm>
              <a:off x="1953658" y="3222945"/>
              <a:ext cx="302400" cy="360"/>
            </p14:xfrm>
          </p:contentPart>
        </mc:Choice>
        <mc:Fallback xmlns="">
          <p:pic>
            <p:nvPicPr>
              <p:cNvPr id="30" name="墨迹 29">
                <a:extLst>
                  <a:ext uri="{FF2B5EF4-FFF2-40B4-BE49-F238E27FC236}">
                    <a16:creationId xmlns:a16="http://schemas.microsoft.com/office/drawing/2014/main" id="{0434D854-7D5A-B307-5810-229D0B62208A}"/>
                  </a:ext>
                </a:extLst>
              </p:cNvPr>
              <p:cNvPicPr/>
              <p:nvPr/>
            </p:nvPicPr>
            <p:blipFill>
              <a:blip r:embed="rId20"/>
              <a:stretch>
                <a:fillRect/>
              </a:stretch>
            </p:blipFill>
            <p:spPr>
              <a:xfrm>
                <a:off x="1899658" y="3115305"/>
                <a:ext cx="410040" cy="216000"/>
              </a:xfrm>
              <a:prstGeom prst="rect">
                <a:avLst/>
              </a:prstGeom>
            </p:spPr>
          </p:pic>
        </mc:Fallback>
      </mc:AlternateContent>
    </p:spTree>
    <p:extLst>
      <p:ext uri="{BB962C8B-B14F-4D97-AF65-F5344CB8AC3E}">
        <p14:creationId xmlns:p14="http://schemas.microsoft.com/office/powerpoint/2010/main" val="302054783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73AB-6096-C1F5-DE87-DBE972B55CF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86A5AFA-6DFD-220F-6256-34670154A08C}"/>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49374D8-26C2-F634-7B34-61911AC4117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C9A374F-D3EE-839A-9627-401951DF9423}"/>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ACBCBC5-1451-D1AD-E59B-5A8E6340458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A431330-A072-BDFF-CB52-59F15B4A630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D55FDF18-10BC-7786-6493-A223C6F5D37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94829E3-AEDF-F640-081A-5859EB047761}"/>
              </a:ext>
            </a:extLst>
          </p:cNvPr>
          <p:cNvPicPr>
            <a:picLocks noChangeAspect="1"/>
          </p:cNvPicPr>
          <p:nvPr/>
        </p:nvPicPr>
        <p:blipFill>
          <a:blip r:embed="rId3"/>
          <a:stretch>
            <a:fillRect/>
          </a:stretch>
        </p:blipFill>
        <p:spPr>
          <a:xfrm>
            <a:off x="552000" y="1195072"/>
            <a:ext cx="5445409" cy="5001489"/>
          </a:xfrm>
          <a:prstGeom prst="rect">
            <a:avLst/>
          </a:prstGeom>
        </p:spPr>
      </p:pic>
      <p:sp>
        <p:nvSpPr>
          <p:cNvPr id="4" name="文本框 3">
            <a:extLst>
              <a:ext uri="{FF2B5EF4-FFF2-40B4-BE49-F238E27FC236}">
                <a16:creationId xmlns:a16="http://schemas.microsoft.com/office/drawing/2014/main" id="{953F1D8C-2774-BFF6-6B9C-E2F825571C82}"/>
              </a:ext>
            </a:extLst>
          </p:cNvPr>
          <p:cNvSpPr txBox="1"/>
          <p:nvPr/>
        </p:nvSpPr>
        <p:spPr>
          <a:xfrm>
            <a:off x="2611170" y="837000"/>
            <a:ext cx="203132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引入相干性控制器</a:t>
            </a:r>
          </a:p>
        </p:txBody>
      </p:sp>
      <p:sp>
        <p:nvSpPr>
          <p:cNvPr id="5" name="矩形 4">
            <a:extLst>
              <a:ext uri="{FF2B5EF4-FFF2-40B4-BE49-F238E27FC236}">
                <a16:creationId xmlns:a16="http://schemas.microsoft.com/office/drawing/2014/main" id="{3CCB66C4-7777-FECD-D191-79DDD31D2B53}"/>
              </a:ext>
            </a:extLst>
          </p:cNvPr>
          <p:cNvSpPr/>
          <p:nvPr/>
        </p:nvSpPr>
        <p:spPr>
          <a:xfrm>
            <a:off x="552000" y="1195072"/>
            <a:ext cx="5688000" cy="866772"/>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EE46BCB-3595-142B-1C27-AE2582B1B867}"/>
              </a:ext>
            </a:extLst>
          </p:cNvPr>
          <p:cNvSpPr txBox="1"/>
          <p:nvPr/>
        </p:nvSpPr>
        <p:spPr>
          <a:xfrm>
            <a:off x="3072000" y="4845278"/>
            <a:ext cx="387798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加</a:t>
            </a:r>
            <a:r>
              <a:rPr lang="zh-CN" altLang="en-US" b="1">
                <a:solidFill>
                  <a:srgbClr val="FF0000"/>
                </a:solidFill>
                <a:latin typeface="微软雅黑" panose="020B0503020204020204" pitchFamily="34" charset="-122"/>
                <a:ea typeface="微软雅黑" panose="020B0503020204020204" pitchFamily="34" charset="-122"/>
              </a:rPr>
              <a:t>相干性控制输入</a:t>
            </a:r>
            <a:r>
              <a:rPr lang="zh-CN" altLang="en-US" b="1">
                <a:latin typeface="微软雅黑" panose="020B0503020204020204" pitchFamily="34" charset="-122"/>
                <a:ea typeface="微软雅黑" panose="020B0503020204020204" pitchFamily="34" charset="-122"/>
              </a:rPr>
              <a:t>的不确定量子系统</a:t>
            </a:r>
          </a:p>
        </p:txBody>
      </p:sp>
      <p:pic>
        <p:nvPicPr>
          <p:cNvPr id="6" name="图片 5">
            <a:extLst>
              <a:ext uri="{FF2B5EF4-FFF2-40B4-BE49-F238E27FC236}">
                <a16:creationId xmlns:a16="http://schemas.microsoft.com/office/drawing/2014/main" id="{41D76B62-F4AC-BD86-9AF8-0AB0958C6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8000" y="1046895"/>
            <a:ext cx="3364571" cy="5085000"/>
          </a:xfrm>
          <a:prstGeom prst="rect">
            <a:avLst/>
          </a:prstGeom>
        </p:spPr>
      </p:pic>
    </p:spTree>
    <p:extLst>
      <p:ext uri="{BB962C8B-B14F-4D97-AF65-F5344CB8AC3E}">
        <p14:creationId xmlns:p14="http://schemas.microsoft.com/office/powerpoint/2010/main" val="240450914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9E057-1411-0869-16B5-B490DC737B3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3389B39-FE6B-8D20-7EC7-CE5A2C2613A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893B238-D6AC-BA2C-6919-915751E49E8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E5DCA7F0-DDC7-C043-5610-C44FD76EACA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F69E52E0-24A1-FC0A-926F-80903E390AC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8218654-301B-9E41-5862-28C4AF1559A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3934A72-3E8B-BCF2-5058-5CCB5460699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060A20FB-696E-7FD0-8DBB-8197A07DA7EF}"/>
              </a:ext>
            </a:extLst>
          </p:cNvPr>
          <p:cNvGrpSpPr/>
          <p:nvPr/>
        </p:nvGrpSpPr>
        <p:grpSpPr>
          <a:xfrm>
            <a:off x="407825" y="1053000"/>
            <a:ext cx="6153560" cy="1773584"/>
            <a:chOff x="3670548" y="1198272"/>
            <a:chExt cx="8507012" cy="2441555"/>
          </a:xfrm>
        </p:grpSpPr>
        <p:pic>
          <p:nvPicPr>
            <p:cNvPr id="3" name="图片 2">
              <a:extLst>
                <a:ext uri="{FF2B5EF4-FFF2-40B4-BE49-F238E27FC236}">
                  <a16:creationId xmlns:a16="http://schemas.microsoft.com/office/drawing/2014/main" id="{69013C19-06B9-121D-E724-DB8842AB5AD6}"/>
                </a:ext>
              </a:extLst>
            </p:cNvPr>
            <p:cNvPicPr>
              <a:picLocks noChangeAspect="1"/>
            </p:cNvPicPr>
            <p:nvPr/>
          </p:nvPicPr>
          <p:blipFill>
            <a:blip r:embed="rId3"/>
            <a:stretch>
              <a:fillRect/>
            </a:stretch>
          </p:blipFill>
          <p:spPr>
            <a:xfrm>
              <a:off x="3694364" y="1198272"/>
              <a:ext cx="8459381" cy="743054"/>
            </a:xfrm>
            <a:prstGeom prst="rect">
              <a:avLst/>
            </a:prstGeom>
          </p:spPr>
        </p:pic>
        <p:pic>
          <p:nvPicPr>
            <p:cNvPr id="4" name="图片 3">
              <a:extLst>
                <a:ext uri="{FF2B5EF4-FFF2-40B4-BE49-F238E27FC236}">
                  <a16:creationId xmlns:a16="http://schemas.microsoft.com/office/drawing/2014/main" id="{76E4AF97-2C59-68EF-CB1C-37CFF292931D}"/>
                </a:ext>
              </a:extLst>
            </p:cNvPr>
            <p:cNvPicPr>
              <a:picLocks noChangeAspect="1"/>
            </p:cNvPicPr>
            <p:nvPr/>
          </p:nvPicPr>
          <p:blipFill>
            <a:blip r:embed="rId4"/>
            <a:stretch>
              <a:fillRect/>
            </a:stretch>
          </p:blipFill>
          <p:spPr>
            <a:xfrm>
              <a:off x="3670548" y="1896509"/>
              <a:ext cx="8507012" cy="174331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CC7E59E-8824-EC4D-1C16-D356FE671042}"/>
                  </a:ext>
                </a:extLst>
              </p14:cNvPr>
              <p14:cNvContentPartPr/>
              <p14:nvPr/>
            </p14:nvContentPartPr>
            <p14:xfrm>
              <a:off x="3635581" y="1176323"/>
              <a:ext cx="1348920" cy="21600"/>
            </p14:xfrm>
          </p:contentPart>
        </mc:Choice>
        <mc:Fallback xmlns="">
          <p:pic>
            <p:nvPicPr>
              <p:cNvPr id="5" name="墨迹 4">
                <a:extLst>
                  <a:ext uri="{FF2B5EF4-FFF2-40B4-BE49-F238E27FC236}">
                    <a16:creationId xmlns:a16="http://schemas.microsoft.com/office/drawing/2014/main" id="{ECC7E59E-8824-EC4D-1C16-D356FE671042}"/>
                  </a:ext>
                </a:extLst>
              </p:cNvPr>
              <p:cNvPicPr/>
              <p:nvPr/>
            </p:nvPicPr>
            <p:blipFill>
              <a:blip r:embed="rId6"/>
              <a:stretch>
                <a:fillRect/>
              </a:stretch>
            </p:blipFill>
            <p:spPr>
              <a:xfrm>
                <a:off x="3581941" y="1068323"/>
                <a:ext cx="1456560" cy="237240"/>
              </a:xfrm>
              <a:prstGeom prst="rect">
                <a:avLst/>
              </a:prstGeom>
            </p:spPr>
          </p:pic>
        </mc:Fallback>
      </mc:AlternateContent>
      <p:pic>
        <p:nvPicPr>
          <p:cNvPr id="12" name="图片 11">
            <a:extLst>
              <a:ext uri="{FF2B5EF4-FFF2-40B4-BE49-F238E27FC236}">
                <a16:creationId xmlns:a16="http://schemas.microsoft.com/office/drawing/2014/main" id="{E856D863-504D-7F90-EAAA-48B189B7C96A}"/>
              </a:ext>
            </a:extLst>
          </p:cNvPr>
          <p:cNvPicPr>
            <a:picLocks noChangeAspect="1"/>
          </p:cNvPicPr>
          <p:nvPr/>
        </p:nvPicPr>
        <p:blipFill>
          <a:blip r:embed="rId7"/>
          <a:stretch>
            <a:fillRect/>
          </a:stretch>
        </p:blipFill>
        <p:spPr>
          <a:xfrm>
            <a:off x="425052" y="3310627"/>
            <a:ext cx="5505385" cy="3134408"/>
          </a:xfrm>
          <a:prstGeom prst="rect">
            <a:avLst/>
          </a:prstGeom>
        </p:spPr>
      </p:pic>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8CC90759-7353-4074-53FF-3211F4FFA04D}"/>
                  </a:ext>
                </a:extLst>
              </p14:cNvPr>
              <p14:cNvContentPartPr/>
              <p14:nvPr/>
            </p14:nvContentPartPr>
            <p14:xfrm>
              <a:off x="3354778" y="1736505"/>
              <a:ext cx="1617840" cy="13680"/>
            </p14:xfrm>
          </p:contentPart>
        </mc:Choice>
        <mc:Fallback xmlns="">
          <p:pic>
            <p:nvPicPr>
              <p:cNvPr id="13" name="墨迹 12">
                <a:extLst>
                  <a:ext uri="{FF2B5EF4-FFF2-40B4-BE49-F238E27FC236}">
                    <a16:creationId xmlns:a16="http://schemas.microsoft.com/office/drawing/2014/main" id="{8CC90759-7353-4074-53FF-3211F4FFA04D}"/>
                  </a:ext>
                </a:extLst>
              </p:cNvPr>
              <p:cNvPicPr/>
              <p:nvPr/>
            </p:nvPicPr>
            <p:blipFill>
              <a:blip r:embed="rId9"/>
              <a:stretch>
                <a:fillRect/>
              </a:stretch>
            </p:blipFill>
            <p:spPr>
              <a:xfrm>
                <a:off x="3300778" y="1628865"/>
                <a:ext cx="1725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A8C70070-10BC-2A1A-ECC2-ABBE2D2B6267}"/>
                  </a:ext>
                </a:extLst>
              </p14:cNvPr>
              <p14:cNvContentPartPr/>
              <p14:nvPr/>
            </p14:nvContentPartPr>
            <p14:xfrm>
              <a:off x="3085138" y="1946745"/>
              <a:ext cx="360" cy="360"/>
            </p14:xfrm>
          </p:contentPart>
        </mc:Choice>
        <mc:Fallback xmlns="">
          <p:pic>
            <p:nvPicPr>
              <p:cNvPr id="14" name="墨迹 13">
                <a:extLst>
                  <a:ext uri="{FF2B5EF4-FFF2-40B4-BE49-F238E27FC236}">
                    <a16:creationId xmlns:a16="http://schemas.microsoft.com/office/drawing/2014/main" id="{A8C70070-10BC-2A1A-ECC2-ABBE2D2B6267}"/>
                  </a:ext>
                </a:extLst>
              </p:cNvPr>
              <p:cNvPicPr/>
              <p:nvPr/>
            </p:nvPicPr>
            <p:blipFill>
              <a:blip r:embed="rId11"/>
              <a:stretch>
                <a:fillRect/>
              </a:stretch>
            </p:blipFill>
            <p:spPr>
              <a:xfrm>
                <a:off x="3031138" y="183910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墨迹 14">
                <a:extLst>
                  <a:ext uri="{FF2B5EF4-FFF2-40B4-BE49-F238E27FC236}">
                    <a16:creationId xmlns:a16="http://schemas.microsoft.com/office/drawing/2014/main" id="{5B72FD6B-1546-B0BD-2D03-BF1277358CB6}"/>
                  </a:ext>
                </a:extLst>
              </p14:cNvPr>
              <p14:cNvContentPartPr/>
              <p14:nvPr/>
            </p14:nvContentPartPr>
            <p14:xfrm>
              <a:off x="3144178" y="1972665"/>
              <a:ext cx="2071800" cy="54360"/>
            </p14:xfrm>
          </p:contentPart>
        </mc:Choice>
        <mc:Fallback xmlns="">
          <p:pic>
            <p:nvPicPr>
              <p:cNvPr id="15" name="墨迹 14">
                <a:extLst>
                  <a:ext uri="{FF2B5EF4-FFF2-40B4-BE49-F238E27FC236}">
                    <a16:creationId xmlns:a16="http://schemas.microsoft.com/office/drawing/2014/main" id="{5B72FD6B-1546-B0BD-2D03-BF1277358CB6}"/>
                  </a:ext>
                </a:extLst>
              </p:cNvPr>
              <p:cNvPicPr/>
              <p:nvPr/>
            </p:nvPicPr>
            <p:blipFill>
              <a:blip r:embed="rId13"/>
              <a:stretch>
                <a:fillRect/>
              </a:stretch>
            </p:blipFill>
            <p:spPr>
              <a:xfrm>
                <a:off x="3090538" y="1865025"/>
                <a:ext cx="2179440" cy="270000"/>
              </a:xfrm>
              <a:prstGeom prst="rect">
                <a:avLst/>
              </a:prstGeom>
            </p:spPr>
          </p:pic>
        </mc:Fallback>
      </mc:AlternateContent>
      <p:pic>
        <p:nvPicPr>
          <p:cNvPr id="22" name="图片 21">
            <a:extLst>
              <a:ext uri="{FF2B5EF4-FFF2-40B4-BE49-F238E27FC236}">
                <a16:creationId xmlns:a16="http://schemas.microsoft.com/office/drawing/2014/main" id="{DC76D853-0A37-9CF4-7BA2-2AC9896C2AC9}"/>
              </a:ext>
            </a:extLst>
          </p:cNvPr>
          <p:cNvPicPr>
            <a:picLocks noChangeAspect="1"/>
          </p:cNvPicPr>
          <p:nvPr/>
        </p:nvPicPr>
        <p:blipFill>
          <a:blip r:embed="rId14"/>
          <a:stretch>
            <a:fillRect/>
          </a:stretch>
        </p:blipFill>
        <p:spPr>
          <a:xfrm>
            <a:off x="7067236" y="1413000"/>
            <a:ext cx="5042659" cy="5121892"/>
          </a:xfrm>
          <a:prstGeom prst="rect">
            <a:avLst/>
          </a:prstGeom>
        </p:spPr>
      </p:pic>
      <p:sp>
        <p:nvSpPr>
          <p:cNvPr id="25" name="文本框 24">
            <a:extLst>
              <a:ext uri="{FF2B5EF4-FFF2-40B4-BE49-F238E27FC236}">
                <a16:creationId xmlns:a16="http://schemas.microsoft.com/office/drawing/2014/main" id="{18ED515A-4E42-A70C-5050-6B8AA3648A24}"/>
              </a:ext>
            </a:extLst>
          </p:cNvPr>
          <p:cNvSpPr txBox="1"/>
          <p:nvPr/>
        </p:nvSpPr>
        <p:spPr>
          <a:xfrm>
            <a:off x="425052" y="2931991"/>
            <a:ext cx="5955476"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加</a:t>
            </a:r>
            <a:r>
              <a:rPr lang="zh-CN" altLang="en-US" b="1">
                <a:solidFill>
                  <a:srgbClr val="FF0000"/>
                </a:solidFill>
                <a:latin typeface="微软雅黑" panose="020B0503020204020204" pitchFamily="34" charset="-122"/>
                <a:ea typeface="微软雅黑" panose="020B0503020204020204" pitchFamily="34" charset="-122"/>
              </a:rPr>
              <a:t>相干性控制器</a:t>
            </a:r>
            <a:r>
              <a:rPr lang="zh-CN" altLang="en-US" b="1">
                <a:latin typeface="微软雅黑" panose="020B0503020204020204" pitchFamily="34" charset="-122"/>
                <a:ea typeface="微软雅黑" panose="020B0503020204020204" pitchFamily="34" charset="-122"/>
              </a:rPr>
              <a:t>的不确定量子系统与其确定标称系统</a:t>
            </a:r>
            <a:r>
              <a:rPr lang="zh-CN" altLang="en-US" b="1">
                <a:solidFill>
                  <a:srgbClr val="FF0000"/>
                </a:solidFill>
                <a:latin typeface="微软雅黑" panose="020B0503020204020204" pitchFamily="34" charset="-122"/>
                <a:ea typeface="微软雅黑" panose="020B0503020204020204" pitchFamily="34" charset="-122"/>
              </a:rPr>
              <a:t>转换</a:t>
            </a:r>
          </a:p>
        </p:txBody>
      </p:sp>
      <p:sp>
        <p:nvSpPr>
          <p:cNvPr id="6" name="文本框 5">
            <a:extLst>
              <a:ext uri="{FF2B5EF4-FFF2-40B4-BE49-F238E27FC236}">
                <a16:creationId xmlns:a16="http://schemas.microsoft.com/office/drawing/2014/main" id="{FAD8F6DD-D533-F052-1DEB-3E80D093AD78}"/>
              </a:ext>
            </a:extLst>
          </p:cNvPr>
          <p:cNvSpPr txBox="1"/>
          <p:nvPr/>
        </p:nvSpPr>
        <p:spPr>
          <a:xfrm>
            <a:off x="7204995" y="988733"/>
            <a:ext cx="4570482"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相干性控制器耦合后的标称确定性量子系统</a:t>
            </a:r>
          </a:p>
        </p:txBody>
      </p:sp>
      <p:sp>
        <p:nvSpPr>
          <p:cNvPr id="7" name="矩形 6">
            <a:extLst>
              <a:ext uri="{FF2B5EF4-FFF2-40B4-BE49-F238E27FC236}">
                <a16:creationId xmlns:a16="http://schemas.microsoft.com/office/drawing/2014/main" id="{3D1249A1-D07D-7052-B710-BA5C1131CC86}"/>
              </a:ext>
            </a:extLst>
          </p:cNvPr>
          <p:cNvSpPr/>
          <p:nvPr/>
        </p:nvSpPr>
        <p:spPr>
          <a:xfrm>
            <a:off x="425052" y="3300086"/>
            <a:ext cx="5598948" cy="322491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DCB9E6-7ECD-4A57-6883-B67FF331F47D}"/>
              </a:ext>
            </a:extLst>
          </p:cNvPr>
          <p:cNvSpPr txBox="1"/>
          <p:nvPr/>
        </p:nvSpPr>
        <p:spPr>
          <a:xfrm>
            <a:off x="1848000" y="2573348"/>
            <a:ext cx="6173844" cy="338554"/>
          </a:xfrm>
          <a:prstGeom prst="rect">
            <a:avLst/>
          </a:prstGeom>
          <a:noFill/>
        </p:spPr>
        <p:txBody>
          <a:bodyPr wrap="square">
            <a:spAutoFit/>
          </a:bodyPr>
          <a:lstStyle/>
          <a:p>
            <a:r>
              <a:rPr lang="zh-CN" altLang="en-US" sz="1600" b="1" kern="1200">
                <a:solidFill>
                  <a:schemeClr val="tx1"/>
                </a:solidFill>
                <a:effectLst/>
                <a:latin typeface="微软雅黑" panose="020B0503020204020204" charset="-122"/>
                <a:ea typeface="微软雅黑" panose="020B0503020204020204" charset="-122"/>
                <a:cs typeface="+mn-cs"/>
              </a:rPr>
              <a:t>注：扰动衰减</a:t>
            </a:r>
            <a:r>
              <a:rPr lang="en-US" altLang="zh-CN" sz="1600" b="1" kern="1200">
                <a:solidFill>
                  <a:schemeClr val="tx1"/>
                </a:solidFill>
                <a:effectLst/>
                <a:latin typeface="微软雅黑" panose="020B0503020204020204" charset="-122"/>
                <a:ea typeface="微软雅黑" panose="020B0503020204020204" charset="-122"/>
                <a:cs typeface="+mn-cs"/>
              </a:rPr>
              <a:t>g</a:t>
            </a:r>
            <a:r>
              <a:rPr lang="zh-CN" altLang="en-US" sz="1600" b="1" kern="1200">
                <a:solidFill>
                  <a:schemeClr val="tx1"/>
                </a:solidFill>
                <a:effectLst/>
                <a:latin typeface="微软雅黑" panose="020B0503020204020204" charset="-122"/>
                <a:ea typeface="微软雅黑" panose="020B0503020204020204" charset="-122"/>
                <a:cs typeface="+mn-cs"/>
              </a:rPr>
              <a:t>严格有界实数，则系统满足</a:t>
            </a:r>
            <a:r>
              <a:rPr lang="en-US" altLang="zh-CN" sz="1600" b="1" kern="1200">
                <a:solidFill>
                  <a:schemeClr val="tx1"/>
                </a:solidFill>
                <a:effectLst/>
                <a:latin typeface="微软雅黑" panose="020B0503020204020204" charset="-122"/>
                <a:ea typeface="微软雅黑" panose="020B0503020204020204" charset="-122"/>
                <a:cs typeface="+mn-cs"/>
              </a:rPr>
              <a:t>H∞</a:t>
            </a:r>
            <a:r>
              <a:rPr lang="zh-CN" altLang="en-US" sz="1600" b="1">
                <a:latin typeface="微软雅黑" panose="020B0503020204020204" charset="-122"/>
                <a:ea typeface="微软雅黑" panose="020B0503020204020204" charset="-122"/>
              </a:rPr>
              <a:t>指标</a:t>
            </a:r>
            <a:endParaRPr lang="zh-CN" altLang="en-US" sz="1600" b="1"/>
          </a:p>
        </p:txBody>
      </p:sp>
    </p:spTree>
    <p:extLst>
      <p:ext uri="{BB962C8B-B14F-4D97-AF65-F5344CB8AC3E}">
        <p14:creationId xmlns:p14="http://schemas.microsoft.com/office/powerpoint/2010/main" val="1908045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0D92-F2E3-46FF-7951-1CF4143EB5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9B70FE6-468B-F413-94B8-1303F697A94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DCA3B34-0092-2A36-EDF1-C768D1901B1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417CB3B9-F4AC-CC25-0932-DD08F2F7B82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49147E0-C0E4-10FD-6D65-4B036A1DF2D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3FEA69B-0994-8632-8903-C291ED5A963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75E82337-554E-27BF-BA19-1DC3E1B1AF9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33BA77-377B-25B1-EB4F-8DF0BE22B433}"/>
              </a:ext>
            </a:extLst>
          </p:cNvPr>
          <p:cNvPicPr>
            <a:picLocks noChangeAspect="1"/>
          </p:cNvPicPr>
          <p:nvPr/>
        </p:nvPicPr>
        <p:blipFill>
          <a:blip r:embed="rId3"/>
          <a:stretch>
            <a:fillRect/>
          </a:stretch>
        </p:blipFill>
        <p:spPr>
          <a:xfrm>
            <a:off x="192000" y="814369"/>
            <a:ext cx="6973410" cy="5723750"/>
          </a:xfrm>
          <a:prstGeom prst="rect">
            <a:avLst/>
          </a:prstGeom>
        </p:spPr>
      </p:pic>
      <p:sp>
        <p:nvSpPr>
          <p:cNvPr id="2" name="文本框 1">
            <a:extLst>
              <a:ext uri="{FF2B5EF4-FFF2-40B4-BE49-F238E27FC236}">
                <a16:creationId xmlns:a16="http://schemas.microsoft.com/office/drawing/2014/main" id="{773878E7-14B4-F210-9C31-56F85E66DB54}"/>
              </a:ext>
            </a:extLst>
          </p:cNvPr>
          <p:cNvSpPr txBox="1"/>
          <p:nvPr/>
        </p:nvSpPr>
        <p:spPr>
          <a:xfrm>
            <a:off x="7204996" y="988733"/>
            <a:ext cx="4795004"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式（</a:t>
            </a:r>
            <a:r>
              <a:rPr lang="en-US" altLang="zh-CN" b="1">
                <a:latin typeface="微软雅黑" panose="020B0503020204020204" pitchFamily="34" charset="-122"/>
                <a:ea typeface="微软雅黑" panose="020B0503020204020204" pitchFamily="34" charset="-122"/>
              </a:rPr>
              <a:t>41</a:t>
            </a:r>
            <a:r>
              <a:rPr lang="zh-CN" altLang="en-US" b="1">
                <a:latin typeface="微软雅黑" panose="020B0503020204020204" pitchFamily="34" charset="-122"/>
                <a:ea typeface="微软雅黑" panose="020B0503020204020204" pitchFamily="34" charset="-122"/>
              </a:rPr>
              <a:t>）的标称确定量子系统在</a:t>
            </a:r>
            <a:r>
              <a:rPr lang="zh-CN" altLang="en-US" b="1">
                <a:solidFill>
                  <a:srgbClr val="FF0000"/>
                </a:solidFill>
                <a:latin typeface="微软雅黑" panose="020B0503020204020204" pitchFamily="34" charset="-122"/>
                <a:ea typeface="微软雅黑" panose="020B0503020204020204" pitchFamily="34" charset="-122"/>
              </a:rPr>
              <a:t>扰动衰减系数</a:t>
            </a:r>
            <a:r>
              <a:rPr lang="en-US" altLang="zh-CN" b="1">
                <a:solidFill>
                  <a:srgbClr val="FF0000"/>
                </a:solidFill>
                <a:latin typeface="微软雅黑" panose="020B0503020204020204" pitchFamily="34" charset="-122"/>
                <a:ea typeface="微软雅黑" panose="020B0503020204020204" pitchFamily="34" charset="-122"/>
              </a:rPr>
              <a:t>g</a:t>
            </a:r>
            <a:r>
              <a:rPr lang="zh-CN" altLang="en-US" b="1">
                <a:latin typeface="微软雅黑" panose="020B0503020204020204" pitchFamily="34" charset="-122"/>
                <a:ea typeface="微软雅黑" panose="020B0503020204020204" pitchFamily="34" charset="-122"/>
              </a:rPr>
              <a:t>下</a:t>
            </a:r>
            <a:r>
              <a:rPr lang="zh-CN" altLang="en-US" b="1">
                <a:solidFill>
                  <a:srgbClr val="FF0000"/>
                </a:solidFill>
                <a:latin typeface="微软雅黑" panose="020B0503020204020204" pitchFamily="34" charset="-122"/>
                <a:ea typeface="微软雅黑" panose="020B0503020204020204" pitchFamily="34" charset="-122"/>
              </a:rPr>
              <a:t>有界实数</a:t>
            </a:r>
          </a:p>
        </p:txBody>
      </p:sp>
      <p:cxnSp>
        <p:nvCxnSpPr>
          <p:cNvPr id="3" name="直接箭头连接符 2">
            <a:extLst>
              <a:ext uri="{FF2B5EF4-FFF2-40B4-BE49-F238E27FC236}">
                <a16:creationId xmlns:a16="http://schemas.microsoft.com/office/drawing/2014/main" id="{96950A62-F3B8-FFBB-835F-F35EE9013C52}"/>
              </a:ext>
            </a:extLst>
          </p:cNvPr>
          <p:cNvCxnSpPr>
            <a:cxnSpLocks/>
          </p:cNvCxnSpPr>
          <p:nvPr/>
        </p:nvCxnSpPr>
        <p:spPr>
          <a:xfrm>
            <a:off x="9192000" y="1635064"/>
            <a:ext cx="0" cy="79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B1B639E-4D72-8C72-0C90-6852A041D1F2}"/>
                  </a:ext>
                </a:extLst>
              </p:cNvPr>
              <p:cNvSpPr txBox="1"/>
              <p:nvPr/>
            </p:nvSpPr>
            <p:spPr>
              <a:xfrm>
                <a:off x="7248000" y="2404156"/>
                <a:ext cx="4795004"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满足式（</a:t>
                </a:r>
                <a:r>
                  <a:rPr lang="en-US" altLang="zh-CN" b="1">
                    <a:latin typeface="微软雅黑" panose="020B0503020204020204" pitchFamily="34" charset="-122"/>
                    <a:ea typeface="微软雅黑" panose="020B0503020204020204" pitchFamily="34" charset="-122"/>
                  </a:rPr>
                  <a:t>40</a:t>
                </a:r>
                <a:r>
                  <a:rPr lang="zh-CN" altLang="en-US" b="1">
                    <a:latin typeface="微软雅黑" panose="020B0503020204020204" pitchFamily="34" charset="-122"/>
                    <a:ea typeface="微软雅黑" panose="020B0503020204020204" pitchFamily="34" charset="-122"/>
                  </a:rPr>
                  <a:t>）所示的</a:t>
                </a:r>
                <a:r>
                  <a:rPr lang="en-US" altLang="zh-CN" b="1">
                    <a:solidFill>
                      <a:srgbClr val="FF0000"/>
                    </a:solidFill>
                    <a:latin typeface="微软雅黑" panose="020B0503020204020204" pitchFamily="34" charset="-122"/>
                    <a:ea typeface="微软雅黑" panose="020B0503020204020204" pitchFamily="34" charset="-122"/>
                  </a:rPr>
                  <a:t>H</a:t>
                </a:r>
                <a14:m>
                  <m:oMath xmlns:m="http://schemas.openxmlformats.org/officeDocument/2006/math">
                    <m:r>
                      <a:rPr lang="en-US" altLang="zh-CN" b="1" i="1" smtClean="0">
                        <a:solidFill>
                          <a:srgbClr val="FF0000"/>
                        </a:solidFill>
                        <a:latin typeface="Cambria Math" panose="02040503050406030204" pitchFamily="18" charset="0"/>
                        <a:ea typeface="Cambria Math" panose="02040503050406030204" pitchFamily="18" charset="0"/>
                      </a:rPr>
                      <m:t>∞</m:t>
                    </m:r>
                  </m:oMath>
                </a14:m>
                <a:r>
                  <a:rPr lang="zh-CN" altLang="en-US" b="1">
                    <a:solidFill>
                      <a:srgbClr val="FF0000"/>
                    </a:solidFill>
                    <a:latin typeface="微软雅黑" panose="020B0503020204020204" pitchFamily="34" charset="-122"/>
                    <a:ea typeface="微软雅黑" panose="020B0503020204020204" pitchFamily="34" charset="-122"/>
                  </a:rPr>
                  <a:t>指标</a:t>
                </a:r>
                <a:r>
                  <a:rPr lang="zh-CN" altLang="en-US" b="1">
                    <a:latin typeface="微软雅黑" panose="020B0503020204020204" pitchFamily="34" charset="-122"/>
                    <a:ea typeface="微软雅黑" panose="020B0503020204020204" pitchFamily="34" charset="-122"/>
                  </a:rPr>
                  <a:t>（哪怕它很保守）</a:t>
                </a:r>
              </a:p>
            </p:txBody>
          </p:sp>
        </mc:Choice>
        <mc:Fallback xmlns="">
          <p:sp>
            <p:nvSpPr>
              <p:cNvPr id="6" name="文本框 5">
                <a:extLst>
                  <a:ext uri="{FF2B5EF4-FFF2-40B4-BE49-F238E27FC236}">
                    <a16:creationId xmlns:a16="http://schemas.microsoft.com/office/drawing/2014/main" id="{1B1B639E-4D72-8C72-0C90-6852A041D1F2}"/>
                  </a:ext>
                </a:extLst>
              </p:cNvPr>
              <p:cNvSpPr txBox="1">
                <a:spLocks noRot="1" noChangeAspect="1" noMove="1" noResize="1" noEditPoints="1" noAdjustHandles="1" noChangeArrowheads="1" noChangeShapeType="1" noTextEdit="1"/>
              </p:cNvSpPr>
              <p:nvPr/>
            </p:nvSpPr>
            <p:spPr>
              <a:xfrm>
                <a:off x="7248000" y="2404156"/>
                <a:ext cx="4795004" cy="369332"/>
              </a:xfrm>
              <a:prstGeom prst="rect">
                <a:avLst/>
              </a:prstGeom>
              <a:blipFill>
                <a:blip r:embed="rId4"/>
                <a:stretch>
                  <a:fillRect l="-1144" t="-8197" r="-5718" b="-24590"/>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F8FA862-032C-63EA-C523-C873BFE4297B}"/>
              </a:ext>
            </a:extLst>
          </p:cNvPr>
          <p:cNvCxnSpPr>
            <a:cxnSpLocks/>
          </p:cNvCxnSpPr>
          <p:nvPr/>
        </p:nvCxnSpPr>
        <p:spPr>
          <a:xfrm>
            <a:off x="9208204" y="2773488"/>
            <a:ext cx="0" cy="79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84EAB1D-5235-D12F-D196-FCA00ADBA580}"/>
              </a:ext>
            </a:extLst>
          </p:cNvPr>
          <p:cNvSpPr txBox="1"/>
          <p:nvPr/>
        </p:nvSpPr>
        <p:spPr>
          <a:xfrm>
            <a:off x="7212656" y="3523047"/>
            <a:ext cx="4795004"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分别将式（</a:t>
            </a:r>
            <a:r>
              <a:rPr lang="en-US" altLang="zh-CN" b="1">
                <a:latin typeface="微软雅黑" panose="020B0503020204020204" pitchFamily="34" charset="-122"/>
                <a:ea typeface="微软雅黑" panose="020B0503020204020204" pitchFamily="34" charset="-122"/>
              </a:rPr>
              <a:t>41</a:t>
            </a:r>
            <a:r>
              <a:rPr lang="zh-CN" altLang="en-US" b="1">
                <a:latin typeface="微软雅黑" panose="020B0503020204020204" pitchFamily="34" charset="-122"/>
                <a:ea typeface="微软雅黑" panose="020B0503020204020204" pitchFamily="34" charset="-122"/>
              </a:rPr>
              <a:t>）的参数带入</a:t>
            </a:r>
            <a:r>
              <a:rPr lang="en-US" altLang="zh-CN" b="1">
                <a:solidFill>
                  <a:srgbClr val="FF0000"/>
                </a:solidFill>
                <a:latin typeface="微软雅黑" panose="020B0503020204020204" pitchFamily="34" charset="-122"/>
                <a:ea typeface="微软雅黑" panose="020B0503020204020204" pitchFamily="34" charset="-122"/>
              </a:rPr>
              <a:t>lemma 2</a:t>
            </a:r>
            <a:r>
              <a:rPr lang="zh-CN" altLang="en-US" b="1">
                <a:latin typeface="微软雅黑" panose="020B0503020204020204" pitchFamily="34" charset="-122"/>
                <a:ea typeface="微软雅黑" panose="020B0503020204020204" pitchFamily="34" charset="-122"/>
              </a:rPr>
              <a:t>的</a:t>
            </a:r>
            <a:r>
              <a:rPr lang="en-US" altLang="zh-CN" b="1">
                <a:latin typeface="微软雅黑" panose="020B0503020204020204" pitchFamily="34" charset="-122"/>
                <a:ea typeface="微软雅黑" panose="020B0503020204020204" pitchFamily="34" charset="-122"/>
              </a:rPr>
              <a:t>recceti</a:t>
            </a:r>
            <a:r>
              <a:rPr lang="zh-CN" altLang="en-US" b="1">
                <a:latin typeface="微软雅黑" panose="020B0503020204020204" pitchFamily="34" charset="-122"/>
                <a:ea typeface="微软雅黑" panose="020B0503020204020204" pitchFamily="34" charset="-122"/>
              </a:rPr>
              <a:t>方程中，即得到式（</a:t>
            </a:r>
            <a:r>
              <a:rPr lang="en-US" altLang="zh-CN" b="1">
                <a:latin typeface="微软雅黑" panose="020B0503020204020204" pitchFamily="34" charset="-122"/>
                <a:ea typeface="微软雅黑" panose="020B0503020204020204" pitchFamily="34" charset="-122"/>
              </a:rPr>
              <a:t>57</a:t>
            </a:r>
            <a:r>
              <a:rPr lang="zh-CN" altLang="en-US" b="1">
                <a:latin typeface="微软雅黑" panose="020B0503020204020204" pitchFamily="34" charset="-122"/>
                <a:ea typeface="微软雅黑" panose="020B0503020204020204" pitchFamily="34" charset="-122"/>
              </a:rPr>
              <a:t>）和（</a:t>
            </a:r>
            <a:r>
              <a:rPr lang="en-US" altLang="zh-CN" b="1">
                <a:latin typeface="微软雅黑" panose="020B0503020204020204" pitchFamily="34" charset="-122"/>
                <a:ea typeface="微软雅黑" panose="020B0503020204020204" pitchFamily="34" charset="-122"/>
              </a:rPr>
              <a:t>58</a:t>
            </a:r>
            <a:r>
              <a:rPr lang="zh-CN" altLang="en-US" b="1">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0818816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BB3D0-43E9-22B8-08D9-FD7C7E7723A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0CE3E90-82C8-C7C2-808D-287EB7E212B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61CAFC9-2909-51F5-D401-C11AC0C755A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B1BE40B3-202B-FA8E-9238-84BD305A36D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A9C67C6-5204-4454-AC7C-7E42AB0549F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241414C3-C5D2-6848-7F79-3627FFF7C3D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4750525-3B8A-0525-E2E0-4DB3845C561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BE18160-E42D-5638-20BF-6CFC44D85802}"/>
              </a:ext>
            </a:extLst>
          </p:cNvPr>
          <p:cNvPicPr>
            <a:picLocks noChangeAspect="1"/>
          </p:cNvPicPr>
          <p:nvPr/>
        </p:nvPicPr>
        <p:blipFill>
          <a:blip r:embed="rId3"/>
          <a:stretch>
            <a:fillRect/>
          </a:stretch>
        </p:blipFill>
        <p:spPr>
          <a:xfrm>
            <a:off x="264001" y="1394473"/>
            <a:ext cx="5766254" cy="264691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41010C0B-3AEB-6B33-F9B1-E65F5AF86D1F}"/>
                  </a:ext>
                </a:extLst>
              </p14:cNvPr>
              <p14:cNvContentPartPr/>
              <p14:nvPr/>
            </p14:nvContentPartPr>
            <p14:xfrm>
              <a:off x="3470270" y="1753610"/>
              <a:ext cx="2387520" cy="360"/>
            </p14:xfrm>
          </p:contentPart>
        </mc:Choice>
        <mc:Fallback xmlns="">
          <p:pic>
            <p:nvPicPr>
              <p:cNvPr id="5" name="墨迹 4">
                <a:extLst>
                  <a:ext uri="{FF2B5EF4-FFF2-40B4-BE49-F238E27FC236}">
                    <a16:creationId xmlns:a16="http://schemas.microsoft.com/office/drawing/2014/main" id="{41010C0B-3AEB-6B33-F9B1-E65F5AF86D1F}"/>
                  </a:ext>
                </a:extLst>
              </p:cNvPr>
              <p:cNvPicPr/>
              <p:nvPr/>
            </p:nvPicPr>
            <p:blipFill>
              <a:blip r:embed="rId5"/>
              <a:stretch>
                <a:fillRect/>
              </a:stretch>
            </p:blipFill>
            <p:spPr>
              <a:xfrm>
                <a:off x="3416270" y="1645970"/>
                <a:ext cx="2495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8BE500A1-D57E-B836-99BC-75B52B132E5A}"/>
                  </a:ext>
                </a:extLst>
              </p14:cNvPr>
              <p14:cNvContentPartPr/>
              <p14:nvPr/>
            </p14:nvContentPartPr>
            <p14:xfrm>
              <a:off x="2208538" y="1953914"/>
              <a:ext cx="3097800" cy="80280"/>
            </p14:xfrm>
          </p:contentPart>
        </mc:Choice>
        <mc:Fallback xmlns="">
          <p:pic>
            <p:nvPicPr>
              <p:cNvPr id="6" name="墨迹 5">
                <a:extLst>
                  <a:ext uri="{FF2B5EF4-FFF2-40B4-BE49-F238E27FC236}">
                    <a16:creationId xmlns:a16="http://schemas.microsoft.com/office/drawing/2014/main" id="{8BE500A1-D57E-B836-99BC-75B52B132E5A}"/>
                  </a:ext>
                </a:extLst>
              </p:cNvPr>
              <p:cNvPicPr/>
              <p:nvPr/>
            </p:nvPicPr>
            <p:blipFill>
              <a:blip r:embed="rId7"/>
              <a:stretch>
                <a:fillRect/>
              </a:stretch>
            </p:blipFill>
            <p:spPr>
              <a:xfrm>
                <a:off x="2154538" y="1845914"/>
                <a:ext cx="32054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2A79C731-44ED-B14B-3B97-27923C88FB84}"/>
                  </a:ext>
                </a:extLst>
              </p14:cNvPr>
              <p14:cNvContentPartPr/>
              <p14:nvPr/>
            </p14:nvContentPartPr>
            <p14:xfrm>
              <a:off x="2517418" y="1900274"/>
              <a:ext cx="2546640" cy="21240"/>
            </p14:xfrm>
          </p:contentPart>
        </mc:Choice>
        <mc:Fallback xmlns="">
          <p:pic>
            <p:nvPicPr>
              <p:cNvPr id="7" name="墨迹 6">
                <a:extLst>
                  <a:ext uri="{FF2B5EF4-FFF2-40B4-BE49-F238E27FC236}">
                    <a16:creationId xmlns:a16="http://schemas.microsoft.com/office/drawing/2014/main" id="{2A79C731-44ED-B14B-3B97-27923C88FB84}"/>
                  </a:ext>
                </a:extLst>
              </p:cNvPr>
              <p:cNvPicPr/>
              <p:nvPr/>
            </p:nvPicPr>
            <p:blipFill>
              <a:blip r:embed="rId9"/>
              <a:stretch>
                <a:fillRect/>
              </a:stretch>
            </p:blipFill>
            <p:spPr>
              <a:xfrm>
                <a:off x="2463778" y="1792634"/>
                <a:ext cx="2654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8F32D3DB-E284-88AD-2411-4B6AB708697D}"/>
                  </a:ext>
                </a:extLst>
              </p14:cNvPr>
              <p14:cNvContentPartPr/>
              <p14:nvPr/>
            </p14:nvContentPartPr>
            <p14:xfrm>
              <a:off x="3260280" y="2434515"/>
              <a:ext cx="1946520" cy="46440"/>
            </p14:xfrm>
          </p:contentPart>
        </mc:Choice>
        <mc:Fallback xmlns="">
          <p:pic>
            <p:nvPicPr>
              <p:cNvPr id="12" name="墨迹 11">
                <a:extLst>
                  <a:ext uri="{FF2B5EF4-FFF2-40B4-BE49-F238E27FC236}">
                    <a16:creationId xmlns:a16="http://schemas.microsoft.com/office/drawing/2014/main" id="{8F32D3DB-E284-88AD-2411-4B6AB708697D}"/>
                  </a:ext>
                </a:extLst>
              </p:cNvPr>
              <p:cNvPicPr/>
              <p:nvPr/>
            </p:nvPicPr>
            <p:blipFill>
              <a:blip r:embed="rId11"/>
              <a:stretch>
                <a:fillRect/>
              </a:stretch>
            </p:blipFill>
            <p:spPr>
              <a:xfrm>
                <a:off x="3206280" y="2326515"/>
                <a:ext cx="2054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a:extLst>
                  <a:ext uri="{FF2B5EF4-FFF2-40B4-BE49-F238E27FC236}">
                    <a16:creationId xmlns:a16="http://schemas.microsoft.com/office/drawing/2014/main" id="{2856587A-F02D-DC2B-ABE8-AFC3DA596993}"/>
                  </a:ext>
                </a:extLst>
              </p14:cNvPr>
              <p14:cNvContentPartPr/>
              <p14:nvPr/>
            </p14:nvContentPartPr>
            <p14:xfrm>
              <a:off x="1242121" y="2428182"/>
              <a:ext cx="1040040" cy="13680"/>
            </p14:xfrm>
          </p:contentPart>
        </mc:Choice>
        <mc:Fallback xmlns="">
          <p:pic>
            <p:nvPicPr>
              <p:cNvPr id="13" name="墨迹 12">
                <a:extLst>
                  <a:ext uri="{FF2B5EF4-FFF2-40B4-BE49-F238E27FC236}">
                    <a16:creationId xmlns:a16="http://schemas.microsoft.com/office/drawing/2014/main" id="{2856587A-F02D-DC2B-ABE8-AFC3DA596993}"/>
                  </a:ext>
                </a:extLst>
              </p:cNvPr>
              <p:cNvPicPr/>
              <p:nvPr/>
            </p:nvPicPr>
            <p:blipFill>
              <a:blip r:embed="rId13"/>
              <a:stretch>
                <a:fillRect/>
              </a:stretch>
            </p:blipFill>
            <p:spPr>
              <a:xfrm>
                <a:off x="1188121" y="2320542"/>
                <a:ext cx="1147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a:extLst>
                  <a:ext uri="{FF2B5EF4-FFF2-40B4-BE49-F238E27FC236}">
                    <a16:creationId xmlns:a16="http://schemas.microsoft.com/office/drawing/2014/main" id="{3E37813B-FD21-91DB-28B1-FE0F583EF560}"/>
                  </a:ext>
                </a:extLst>
              </p14:cNvPr>
              <p14:cNvContentPartPr/>
              <p14:nvPr/>
            </p14:nvContentPartPr>
            <p14:xfrm>
              <a:off x="3000000" y="2977226"/>
              <a:ext cx="2467080" cy="27360"/>
            </p14:xfrm>
          </p:contentPart>
        </mc:Choice>
        <mc:Fallback xmlns="">
          <p:pic>
            <p:nvPicPr>
              <p:cNvPr id="14" name="墨迹 13">
                <a:extLst>
                  <a:ext uri="{FF2B5EF4-FFF2-40B4-BE49-F238E27FC236}">
                    <a16:creationId xmlns:a16="http://schemas.microsoft.com/office/drawing/2014/main" id="{3E37813B-FD21-91DB-28B1-FE0F583EF560}"/>
                  </a:ext>
                </a:extLst>
              </p:cNvPr>
              <p:cNvPicPr/>
              <p:nvPr/>
            </p:nvPicPr>
            <p:blipFill>
              <a:blip r:embed="rId15"/>
              <a:stretch>
                <a:fillRect/>
              </a:stretch>
            </p:blipFill>
            <p:spPr>
              <a:xfrm>
                <a:off x="2946360" y="2869586"/>
                <a:ext cx="2574720" cy="243000"/>
              </a:xfrm>
              <a:prstGeom prst="rect">
                <a:avLst/>
              </a:prstGeom>
            </p:spPr>
          </p:pic>
        </mc:Fallback>
      </mc:AlternateContent>
      <p:pic>
        <p:nvPicPr>
          <p:cNvPr id="16" name="图片 15">
            <a:extLst>
              <a:ext uri="{FF2B5EF4-FFF2-40B4-BE49-F238E27FC236}">
                <a16:creationId xmlns:a16="http://schemas.microsoft.com/office/drawing/2014/main" id="{D66898E5-FDDF-39FD-6B54-62D0C95D4C8C}"/>
              </a:ext>
            </a:extLst>
          </p:cNvPr>
          <p:cNvPicPr>
            <a:picLocks noChangeAspect="1"/>
          </p:cNvPicPr>
          <p:nvPr/>
        </p:nvPicPr>
        <p:blipFill>
          <a:blip r:embed="rId16"/>
          <a:stretch>
            <a:fillRect/>
          </a:stretch>
        </p:blipFill>
        <p:spPr>
          <a:xfrm>
            <a:off x="6263253" y="1557000"/>
            <a:ext cx="5736747" cy="3613199"/>
          </a:xfrm>
          <a:prstGeom prst="rect">
            <a:avLst/>
          </a:prstGeom>
        </p:spPr>
      </p:pic>
    </p:spTree>
    <p:extLst>
      <p:ext uri="{BB962C8B-B14F-4D97-AF65-F5344CB8AC3E}">
        <p14:creationId xmlns:p14="http://schemas.microsoft.com/office/powerpoint/2010/main" val="20741866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2CCB77F-7A3A-CEFC-5179-20FD3F2B73D9}"/>
              </a:ext>
            </a:extLst>
          </p:cNvPr>
          <p:cNvPicPr>
            <a:picLocks noChangeAspect="1"/>
          </p:cNvPicPr>
          <p:nvPr/>
        </p:nvPicPr>
        <p:blipFill>
          <a:blip r:embed="rId5"/>
          <a:stretch>
            <a:fillRect/>
          </a:stretch>
        </p:blipFill>
        <p:spPr>
          <a:xfrm>
            <a:off x="264000" y="1485000"/>
            <a:ext cx="6283795" cy="4004517"/>
          </a:xfrm>
          <a:prstGeom prst="rect">
            <a:avLst/>
          </a:prstGeom>
        </p:spPr>
      </p:pic>
      <p:pic>
        <p:nvPicPr>
          <p:cNvPr id="11" name="图片 10">
            <a:extLst>
              <a:ext uri="{FF2B5EF4-FFF2-40B4-BE49-F238E27FC236}">
                <a16:creationId xmlns:a16="http://schemas.microsoft.com/office/drawing/2014/main" id="{B94CB661-A73F-AED0-AF5F-80639D0D717B}"/>
              </a:ext>
            </a:extLst>
          </p:cNvPr>
          <p:cNvPicPr>
            <a:picLocks noChangeAspect="1"/>
          </p:cNvPicPr>
          <p:nvPr/>
        </p:nvPicPr>
        <p:blipFill>
          <a:blip r:embed="rId6"/>
          <a:stretch>
            <a:fillRect/>
          </a:stretch>
        </p:blipFill>
        <p:spPr>
          <a:xfrm>
            <a:off x="6816000" y="1418142"/>
            <a:ext cx="4885978" cy="494100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C2148BD-EDE6-43D7-A63E-5D7E239ECFAD}"/>
              </a:ext>
            </a:extLst>
          </p:cNvPr>
          <p:cNvPicPr>
            <a:picLocks noChangeAspect="1"/>
          </p:cNvPicPr>
          <p:nvPr/>
        </p:nvPicPr>
        <p:blipFill>
          <a:blip r:embed="rId5"/>
          <a:stretch>
            <a:fillRect/>
          </a:stretch>
        </p:blipFill>
        <p:spPr>
          <a:xfrm>
            <a:off x="380153" y="1261434"/>
            <a:ext cx="11395201" cy="4335131"/>
          </a:xfrm>
          <a:prstGeom prst="rect">
            <a:avLst/>
          </a:prstGeom>
        </p:spPr>
      </p:pic>
    </p:spTree>
    <p:extLst>
      <p:ext uri="{BB962C8B-B14F-4D97-AF65-F5344CB8AC3E}">
        <p14:creationId xmlns:p14="http://schemas.microsoft.com/office/powerpoint/2010/main" val="18261773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39</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custDataLst>
              <p:tags r:id="rId1"/>
            </p:custDataLst>
          </p:nvPr>
        </p:nvSpPr>
        <p:spPr>
          <a:xfrm>
            <a:off x="1889760" y="1044363"/>
            <a:ext cx="8863330" cy="241867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784514"/>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10" name="矩形 9"/>
          <p:cNvSpPr/>
          <p:nvPr>
            <p:custDataLst>
              <p:tags r:id="rId3"/>
            </p:custDataLst>
          </p:nvPr>
        </p:nvSpPr>
        <p:spPr>
          <a:xfrm>
            <a:off x="1889760" y="3717713"/>
            <a:ext cx="8863330" cy="172728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7" y="350746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2" name="文本框 11"/>
          <p:cNvSpPr txBox="1"/>
          <p:nvPr>
            <p:custDataLst>
              <p:tags r:id="rId5"/>
            </p:custDataLst>
          </p:nvPr>
        </p:nvSpPr>
        <p:spPr>
          <a:xfrm>
            <a:off x="1970830" y="3828919"/>
            <a:ext cx="8733170"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a:latin typeface="Times New Roman" panose="02020603050405020304" pitchFamily="18" charset="0"/>
                <a:cs typeface="Times New Roman" panose="02020603050405020304" pitchFamily="18" charset="0"/>
              </a:rPr>
              <a:t>We used Riccati equations to construct a linear dynamic quantum controller for the given quantum system to make the closed loop system robustly stable as well as to satisfy a prescribed level of disturbance attenuation.</a:t>
            </a:r>
            <a:endParaRPr lang="en-US" altLang="zh-CN" sz="2000" dirty="0">
              <a:latin typeface="Times New Roman" panose="02020603050405020304" pitchFamily="18" charset="0"/>
              <a:cs typeface="Times New Roman" panose="02020603050405020304" pitchFamily="18" charset="0"/>
            </a:endParaRPr>
          </a:p>
        </p:txBody>
      </p:sp>
      <p:sp>
        <p:nvSpPr>
          <p:cNvPr id="14" name="文本框 13"/>
          <p:cNvSpPr txBox="1"/>
          <p:nvPr>
            <p:custDataLst>
              <p:tags r:id="rId6"/>
            </p:custDataLst>
          </p:nvPr>
        </p:nvSpPr>
        <p:spPr>
          <a:xfrm>
            <a:off x="2034395" y="1127547"/>
            <a:ext cx="8597605" cy="2289249"/>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a:latin typeface="Times New Roman" panose="02020603050405020304" pitchFamily="18" charset="0"/>
                <a:cs typeface="Times New Roman" panose="02020603050405020304" pitchFamily="18" charset="0"/>
              </a:rPr>
              <a:t>We have considered a class of uncertain linear quantum systems subject to quadratic perturbations in the system Hamiltonian and linear perturbations in the system coupling operator. For this class of uncertain quantum systems, we have built a connection between a coherent robust H∞ control problem and a scaled H∞ control problem without parameter uncertainties.</a:t>
            </a:r>
            <a:endParaRPr lang="en-US" altLang="zh-CN" sz="20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81723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78" y="1960245"/>
            <a:ext cx="12182846" cy="2045335"/>
            <a:chOff x="1535503" y="1960245"/>
            <a:chExt cx="9147810" cy="2045019"/>
          </a:xfrm>
        </p:grpSpPr>
        <p:sp>
          <p:nvSpPr>
            <p:cNvPr id="8" name="矩形 7"/>
            <p:cNvSpPr/>
            <p:nvPr/>
          </p:nvSpPr>
          <p:spPr>
            <a:xfrm>
              <a:off x="1535503"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717138" y="2189958"/>
              <a:ext cx="8830115" cy="1133790"/>
            </a:xfrm>
            <a:prstGeom prst="rect">
              <a:avLst/>
            </a:prstGeom>
            <a:noFill/>
          </p:spPr>
          <p:txBody>
            <a:bodyPr wrap="square" rtlCol="0" anchor="ctr">
              <a:spAutoFit/>
            </a:bodyPr>
            <a:lstStyle/>
            <a:p>
              <a:pPr algn="ctr">
                <a:lnSpc>
                  <a:spcPct val="150000"/>
                </a:lnSpc>
              </a:pPr>
              <a:r>
                <a:rPr lang="en-US" altLang="zh-CN" sz="2400" b="1">
                  <a:solidFill>
                    <a:schemeClr val="bg1"/>
                  </a:solidFill>
                  <a:latin typeface="Times New Roman" panose="02020603050405020304" pitchFamily="18" charset="0"/>
                  <a:ea typeface="微软雅黑" panose="020B0503020204020204" charset="-122"/>
                  <a:cs typeface="Times New Roman" panose="02020603050405020304" pitchFamily="18" charset="0"/>
                </a:rPr>
                <a:t>Coherent H∞ Control for Linear Quantum Systems</a:t>
              </a:r>
            </a:p>
            <a:p>
              <a:pPr algn="ctr">
                <a:lnSpc>
                  <a:spcPct val="150000"/>
                </a:lnSpc>
              </a:pPr>
              <a:r>
                <a:rPr lang="en-US" altLang="zh-CN" sz="2400" b="1">
                  <a:solidFill>
                    <a:schemeClr val="bg1"/>
                  </a:solidFill>
                  <a:latin typeface="Times New Roman" panose="02020603050405020304" pitchFamily="18" charset="0"/>
                  <a:ea typeface="微软雅黑" panose="020B0503020204020204" charset="-122"/>
                  <a:cs typeface="Times New Roman" panose="02020603050405020304" pitchFamily="18" charset="0"/>
                </a:rPr>
                <a:t>With Uncertainties in the Interaction Hamiltonian</a:t>
              </a:r>
              <a:endPar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04" y="3439566"/>
              <a:ext cx="8897208"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Chengdi Xiang, Shan Ma, Sen Kuang, and Daoyi Dong</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352124" cy="723275"/>
          </a:xfrm>
          <a:prstGeom prst="rect">
            <a:avLst/>
          </a:prstGeom>
          <a:noFill/>
        </p:spPr>
        <p:txBody>
          <a:bodyPr wrap="square" rtlCol="0">
            <a:spAutoFit/>
          </a:bodyPr>
          <a:lstStyle/>
          <a:p>
            <a:pPr indent="0" algn="just" fontAlgn="auto">
              <a:spcAft>
                <a:spcPts val="600"/>
              </a:spcAft>
            </a:pPr>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IEEE/CAA Journal of Automatica Sinica </a:t>
            </a:r>
            <a:endParaRPr lang="en-US" altLang="zh-CN" dirty="0">
              <a:latin typeface="Times New Roman" panose="02020603050405020304" pitchFamily="18" charset="0"/>
              <a:cs typeface="Times New Roman" panose="02020603050405020304" pitchFamily="18" charset="0"/>
            </a:endParaRPr>
          </a:p>
          <a:p>
            <a:pPr indent="0" algn="just" fontAlgn="auto">
              <a:spcAft>
                <a:spcPts val="600"/>
              </a:spcAft>
            </a:pPr>
            <a:r>
              <a:rPr lang="en-US" altLang="zh-CN" b="1" dirty="0">
                <a:latin typeface="Times New Roman" panose="02020603050405020304" pitchFamily="18" charset="0"/>
                <a:cs typeface="Times New Roman" panose="02020603050405020304" pitchFamily="18" charset="0"/>
                <a:sym typeface="+mn-ea"/>
              </a:rPr>
              <a:t>Published Time</a:t>
            </a:r>
            <a:r>
              <a:rPr lang="en-US" altLang="zh-CN" b="1">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2023</a:t>
            </a:r>
            <a:endParaRPr lang="en-US" altLang="zh-CN" dirty="0">
              <a:latin typeface="Times New Roman" panose="02020603050405020304" pitchFamily="18" charset="0"/>
              <a:cs typeface="Times New Roman" panose="02020603050405020304" pitchFamily="18" charset="0"/>
              <a:sym typeface="+mn-ea"/>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C55F6-2735-251D-AB3D-2FFA51938BE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0109E41-DBA3-4703-4C94-C8161FFEBCDA}"/>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CF35C42-8901-71F6-E00A-461F373E466E}"/>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02F45646-CCBB-B3DF-847E-D1A4FB69821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BDC8AF4-C2C1-5333-8149-3F23D9C8602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7292820-BBB5-8C11-1F71-EB84DCC9B1E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6887BF04-08DF-3BA4-4A65-C40626F59A8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EAB3C21-A27C-5717-E859-E99F7566340B}"/>
              </a:ext>
            </a:extLst>
          </p:cNvPr>
          <p:cNvSpPr txBox="1"/>
          <p:nvPr/>
        </p:nvSpPr>
        <p:spPr>
          <a:xfrm>
            <a:off x="497205" y="847090"/>
            <a:ext cx="11060430" cy="317631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In particular, robustness has been recognized as a key issue in the development of quantum control theory and practical quantum technology since the existence of various types of uncertainties and disturbances is unavoidable for most practical quantum systems.</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Practical quantum systems inevitably face uncertainties and disturbances from decoherence, systematic errors, environmental noises, or Hamiltonian identification inaccuracies.</a:t>
            </a:r>
          </a:p>
          <a:p>
            <a:pPr marL="342900" indent="-342900" algn="just">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47B3DE4-8CA3-D76D-0955-482CB6C637C6}"/>
              </a:ext>
            </a:extLst>
          </p:cNvPr>
          <p:cNvSpPr txBox="1"/>
          <p:nvPr/>
        </p:nvSpPr>
        <p:spPr>
          <a:xfrm>
            <a:off x="497205" y="4005000"/>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This paper present coherent control for quantum systems with direct and indirect couplings by taking interaction Hamiltonian uncertainties into consideration.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This paper considers the uncertainties in the interaction Hamiltonian, while most existing papers have only considered the uncertainties in the system Hamiltonian or in the coupling operators.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54446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24E3-5BF6-931E-0CB6-38CAA627CB71}"/>
            </a:ext>
          </a:extLst>
        </p:cNvPr>
        <p:cNvGrpSpPr/>
        <p:nvPr/>
      </p:nvGrpSpPr>
      <p:grpSpPr>
        <a:xfrm>
          <a:off x="0" y="0"/>
          <a:ext cx="0" cy="0"/>
          <a:chOff x="0" y="0"/>
          <a:chExt cx="0" cy="0"/>
        </a:xfrm>
      </p:grpSpPr>
      <p:pic>
        <p:nvPicPr>
          <p:cNvPr id="16" name="图片 15">
            <a:extLst>
              <a:ext uri="{FF2B5EF4-FFF2-40B4-BE49-F238E27FC236}">
                <a16:creationId xmlns:a16="http://schemas.microsoft.com/office/drawing/2014/main" id="{0897A398-B707-282C-1A03-26C9C892AC52}"/>
              </a:ext>
            </a:extLst>
          </p:cNvPr>
          <p:cNvPicPr>
            <a:picLocks noChangeAspect="1"/>
          </p:cNvPicPr>
          <p:nvPr/>
        </p:nvPicPr>
        <p:blipFill>
          <a:blip r:embed="rId3"/>
          <a:stretch>
            <a:fillRect/>
          </a:stretch>
        </p:blipFill>
        <p:spPr>
          <a:xfrm>
            <a:off x="5894524" y="1942682"/>
            <a:ext cx="5134436" cy="4654318"/>
          </a:xfrm>
          <a:prstGeom prst="rect">
            <a:avLst/>
          </a:prstGeom>
        </p:spPr>
      </p:pic>
      <p:sp>
        <p:nvSpPr>
          <p:cNvPr id="19" name="矩形 18">
            <a:extLst>
              <a:ext uri="{FF2B5EF4-FFF2-40B4-BE49-F238E27FC236}">
                <a16:creationId xmlns:a16="http://schemas.microsoft.com/office/drawing/2014/main" id="{E612C40D-19B8-8EA2-FDCE-442994E2FC73}"/>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7DA653-F349-BC43-5C88-2F12979EA091}"/>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0E71CD90-6B1D-1249-2092-59B819D49BB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0CE57ED-F112-2FEC-94DA-04A1A8D70FA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A6FFDB-33C2-BA27-E597-6B0EFA39175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AD14844F-02F9-D04D-AA1C-E0B11736368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51523291-A7FE-19FC-C610-81BF0A869EB3}"/>
              </a:ext>
            </a:extLst>
          </p:cNvPr>
          <p:cNvPicPr>
            <a:picLocks noChangeAspect="1"/>
          </p:cNvPicPr>
          <p:nvPr/>
        </p:nvPicPr>
        <p:blipFill>
          <a:blip r:embed="rId4"/>
          <a:stretch>
            <a:fillRect/>
          </a:stretch>
        </p:blipFill>
        <p:spPr>
          <a:xfrm>
            <a:off x="264000" y="720001"/>
            <a:ext cx="4467484" cy="4121448"/>
          </a:xfrm>
          <a:prstGeom prst="rect">
            <a:avLst/>
          </a:prstGeom>
        </p:spPr>
      </p:pic>
      <p:pic>
        <p:nvPicPr>
          <p:cNvPr id="10" name="图片 9">
            <a:extLst>
              <a:ext uri="{FF2B5EF4-FFF2-40B4-BE49-F238E27FC236}">
                <a16:creationId xmlns:a16="http://schemas.microsoft.com/office/drawing/2014/main" id="{3FB0E9A6-FE68-B700-0D2F-5C95B0D79C2E}"/>
              </a:ext>
            </a:extLst>
          </p:cNvPr>
          <p:cNvPicPr>
            <a:picLocks noChangeAspect="1"/>
          </p:cNvPicPr>
          <p:nvPr/>
        </p:nvPicPr>
        <p:blipFill>
          <a:blip r:embed="rId5"/>
          <a:stretch>
            <a:fillRect/>
          </a:stretch>
        </p:blipFill>
        <p:spPr>
          <a:xfrm>
            <a:off x="192000" y="4841449"/>
            <a:ext cx="4552283" cy="160822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B170CEBF-A8BF-9F37-B4AA-7C2C25B75207}"/>
                  </a:ext>
                </a:extLst>
              </p14:cNvPr>
              <p14:cNvContentPartPr/>
              <p14:nvPr/>
            </p14:nvContentPartPr>
            <p14:xfrm>
              <a:off x="6959818" y="2668732"/>
              <a:ext cx="3111840" cy="20880"/>
            </p14:xfrm>
          </p:contentPart>
        </mc:Choice>
        <mc:Fallback xmlns="">
          <p:pic>
            <p:nvPicPr>
              <p:cNvPr id="2" name="墨迹 1">
                <a:extLst>
                  <a:ext uri="{FF2B5EF4-FFF2-40B4-BE49-F238E27FC236}">
                    <a16:creationId xmlns:a16="http://schemas.microsoft.com/office/drawing/2014/main" id="{B170CEBF-A8BF-9F37-B4AA-7C2C25B75207}"/>
                  </a:ext>
                </a:extLst>
              </p:cNvPr>
              <p:cNvPicPr/>
              <p:nvPr/>
            </p:nvPicPr>
            <p:blipFill>
              <a:blip r:embed="rId7"/>
              <a:stretch>
                <a:fillRect/>
              </a:stretch>
            </p:blipFill>
            <p:spPr>
              <a:xfrm>
                <a:off x="6905818" y="2560732"/>
                <a:ext cx="3219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AE3CE0C4-98D0-05FC-511E-7A8FCFA061C5}"/>
                  </a:ext>
                </a:extLst>
              </p14:cNvPr>
              <p14:cNvContentPartPr/>
              <p14:nvPr/>
            </p14:nvContentPartPr>
            <p14:xfrm>
              <a:off x="1953658" y="4986129"/>
              <a:ext cx="1559160" cy="360"/>
            </p14:xfrm>
          </p:contentPart>
        </mc:Choice>
        <mc:Fallback xmlns="">
          <p:pic>
            <p:nvPicPr>
              <p:cNvPr id="3" name="墨迹 2">
                <a:extLst>
                  <a:ext uri="{FF2B5EF4-FFF2-40B4-BE49-F238E27FC236}">
                    <a16:creationId xmlns:a16="http://schemas.microsoft.com/office/drawing/2014/main" id="{AE3CE0C4-98D0-05FC-511E-7A8FCFA061C5}"/>
                  </a:ext>
                </a:extLst>
              </p:cNvPr>
              <p:cNvPicPr/>
              <p:nvPr/>
            </p:nvPicPr>
            <p:blipFill>
              <a:blip r:embed="rId9"/>
              <a:stretch>
                <a:fillRect/>
              </a:stretch>
            </p:blipFill>
            <p:spPr>
              <a:xfrm>
                <a:off x="1899658" y="4878489"/>
                <a:ext cx="1666800" cy="216000"/>
              </a:xfrm>
              <a:prstGeom prst="rect">
                <a:avLst/>
              </a:prstGeom>
            </p:spPr>
          </p:pic>
        </mc:Fallback>
      </mc:AlternateContent>
      <p:pic>
        <p:nvPicPr>
          <p:cNvPr id="5" name="图片 4">
            <a:extLst>
              <a:ext uri="{FF2B5EF4-FFF2-40B4-BE49-F238E27FC236}">
                <a16:creationId xmlns:a16="http://schemas.microsoft.com/office/drawing/2014/main" id="{4FBE81FB-9155-AA42-60E0-ACCD74856D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7798946" y="-666745"/>
            <a:ext cx="1250074" cy="4079966"/>
          </a:xfrm>
          <a:prstGeom prst="rect">
            <a:avLst/>
          </a:prstGeom>
        </p:spPr>
      </p:pic>
    </p:spTree>
    <p:extLst>
      <p:ext uri="{BB962C8B-B14F-4D97-AF65-F5344CB8AC3E}">
        <p14:creationId xmlns:p14="http://schemas.microsoft.com/office/powerpoint/2010/main" val="11875377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93083-F501-2EF3-FFEF-659F68D10F5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2B167C7-6231-CA78-4AC2-6371A007BFFD}"/>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A43DD58-5676-D53E-C8EB-45B99D278B0A}"/>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B0BFAC02-8E94-0B5E-D96A-B8588A14ECF0}"/>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74A75602-90CC-F060-6EAB-8187F45AFF7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4703D8B-F8E2-ED3C-DC5F-A51136D9C07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D52EE7DF-6E32-A293-215D-3050B9A573A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A4341C5-9C6A-9698-50A8-CAF9D5B5B0E4}"/>
              </a:ext>
            </a:extLst>
          </p:cNvPr>
          <p:cNvPicPr>
            <a:picLocks noChangeAspect="1"/>
          </p:cNvPicPr>
          <p:nvPr/>
        </p:nvPicPr>
        <p:blipFill>
          <a:blip r:embed="rId3"/>
          <a:stretch>
            <a:fillRect/>
          </a:stretch>
        </p:blipFill>
        <p:spPr>
          <a:xfrm>
            <a:off x="480000" y="1352757"/>
            <a:ext cx="5101629" cy="5185361"/>
          </a:xfrm>
          <a:prstGeom prst="rect">
            <a:avLst/>
          </a:prstGeom>
        </p:spPr>
      </p:pic>
      <p:sp>
        <p:nvSpPr>
          <p:cNvPr id="4" name="文本框 3">
            <a:extLst>
              <a:ext uri="{FF2B5EF4-FFF2-40B4-BE49-F238E27FC236}">
                <a16:creationId xmlns:a16="http://schemas.microsoft.com/office/drawing/2014/main" id="{E15C060D-46E9-5732-F431-9974C76467B0}"/>
              </a:ext>
            </a:extLst>
          </p:cNvPr>
          <p:cNvSpPr txBox="1"/>
          <p:nvPr/>
        </p:nvSpPr>
        <p:spPr>
          <a:xfrm>
            <a:off x="2015151" y="935069"/>
            <a:ext cx="203132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相干性控制器模型</a:t>
            </a:r>
          </a:p>
        </p:txBody>
      </p:sp>
      <p:pic>
        <p:nvPicPr>
          <p:cNvPr id="6" name="图片 5">
            <a:extLst>
              <a:ext uri="{FF2B5EF4-FFF2-40B4-BE49-F238E27FC236}">
                <a16:creationId xmlns:a16="http://schemas.microsoft.com/office/drawing/2014/main" id="{C0A704A7-F4F0-146A-4909-82D0032C4E1D}"/>
              </a:ext>
            </a:extLst>
          </p:cNvPr>
          <p:cNvPicPr>
            <a:picLocks noChangeAspect="1"/>
          </p:cNvPicPr>
          <p:nvPr/>
        </p:nvPicPr>
        <p:blipFill>
          <a:blip r:embed="rId4"/>
          <a:stretch>
            <a:fillRect/>
          </a:stretch>
        </p:blipFill>
        <p:spPr>
          <a:xfrm>
            <a:off x="7108027" y="804278"/>
            <a:ext cx="4243973" cy="5755375"/>
          </a:xfrm>
          <a:prstGeom prst="rect">
            <a:avLst/>
          </a:prstGeom>
        </p:spPr>
      </p:pic>
      <p:sp>
        <p:nvSpPr>
          <p:cNvPr id="7" name="文本框 6">
            <a:extLst>
              <a:ext uri="{FF2B5EF4-FFF2-40B4-BE49-F238E27FC236}">
                <a16:creationId xmlns:a16="http://schemas.microsoft.com/office/drawing/2014/main" id="{964F667C-933D-6EAC-B6F3-97F72B4D33E2}"/>
              </a:ext>
            </a:extLst>
          </p:cNvPr>
          <p:cNvSpPr txBox="1"/>
          <p:nvPr/>
        </p:nvSpPr>
        <p:spPr>
          <a:xfrm>
            <a:off x="8112000" y="2205000"/>
            <a:ext cx="387798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带相干性控制器的量子不确定性系统</a:t>
            </a:r>
          </a:p>
        </p:txBody>
      </p:sp>
    </p:spTree>
    <p:extLst>
      <p:ext uri="{BB962C8B-B14F-4D97-AF65-F5344CB8AC3E}">
        <p14:creationId xmlns:p14="http://schemas.microsoft.com/office/powerpoint/2010/main" val="12437547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39453E6-8082-C248-6BB8-81446E087798}"/>
              </a:ext>
            </a:extLst>
          </p:cNvPr>
          <p:cNvPicPr>
            <a:picLocks noChangeAspect="1"/>
          </p:cNvPicPr>
          <p:nvPr/>
        </p:nvPicPr>
        <p:blipFill>
          <a:blip r:embed="rId3"/>
          <a:stretch>
            <a:fillRect/>
          </a:stretch>
        </p:blipFill>
        <p:spPr>
          <a:xfrm>
            <a:off x="1992000" y="1391944"/>
            <a:ext cx="8440328" cy="4544059"/>
          </a:xfrm>
          <a:prstGeom prst="rect">
            <a:avLst/>
          </a:prstGeom>
        </p:spPr>
      </p:pic>
    </p:spTree>
    <p:extLst>
      <p:ext uri="{BB962C8B-B14F-4D97-AF65-F5344CB8AC3E}">
        <p14:creationId xmlns:p14="http://schemas.microsoft.com/office/powerpoint/2010/main" val="319495589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D801D-E73F-07E4-E8AC-729B84C42DB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D5D291-E0AA-B3E6-FCE7-3A1270E4540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76EFF86-73D8-1931-DF15-7C82FE45760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B0F6BFF0-8C95-580E-1F53-FC0B40DDF9B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BEB307A-C6F5-FD4A-F064-B3154973021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9A9FBE6-BE86-47A5-739C-B33D3D5905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5D09B4E-DD3D-15A3-59BD-420757B7882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884B874-92AD-56D1-5E35-34EA35C69A29}"/>
              </a:ext>
            </a:extLst>
          </p:cNvPr>
          <p:cNvPicPr>
            <a:picLocks noChangeAspect="1"/>
          </p:cNvPicPr>
          <p:nvPr/>
        </p:nvPicPr>
        <p:blipFill>
          <a:blip r:embed="rId3"/>
          <a:stretch>
            <a:fillRect/>
          </a:stretch>
        </p:blipFill>
        <p:spPr>
          <a:xfrm>
            <a:off x="336000" y="933981"/>
            <a:ext cx="5112000" cy="5123684"/>
          </a:xfrm>
          <a:prstGeom prst="rect">
            <a:avLst/>
          </a:prstGeom>
        </p:spPr>
      </p:pic>
      <p:pic>
        <p:nvPicPr>
          <p:cNvPr id="7" name="图片 6">
            <a:extLst>
              <a:ext uri="{FF2B5EF4-FFF2-40B4-BE49-F238E27FC236}">
                <a16:creationId xmlns:a16="http://schemas.microsoft.com/office/drawing/2014/main" id="{448BB322-4B28-5C2F-2B9E-7E7DB3F03A46}"/>
              </a:ext>
            </a:extLst>
          </p:cNvPr>
          <p:cNvPicPr>
            <a:picLocks noChangeAspect="1"/>
          </p:cNvPicPr>
          <p:nvPr/>
        </p:nvPicPr>
        <p:blipFill>
          <a:blip r:embed="rId4"/>
          <a:stretch>
            <a:fillRect/>
          </a:stretch>
        </p:blipFill>
        <p:spPr>
          <a:xfrm>
            <a:off x="5952000" y="2061000"/>
            <a:ext cx="6016594" cy="3363443"/>
          </a:xfrm>
          <a:prstGeom prst="rect">
            <a:avLst/>
          </a:prstGeom>
        </p:spPr>
      </p:pic>
    </p:spTree>
    <p:extLst>
      <p:ext uri="{BB962C8B-B14F-4D97-AF65-F5344CB8AC3E}">
        <p14:creationId xmlns:p14="http://schemas.microsoft.com/office/powerpoint/2010/main" val="120450368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E302E07-476B-96BB-A204-5E2AB9A423C0}"/>
              </a:ext>
            </a:extLst>
          </p:cNvPr>
          <p:cNvPicPr>
            <a:picLocks noChangeAspect="1"/>
          </p:cNvPicPr>
          <p:nvPr/>
        </p:nvPicPr>
        <p:blipFill>
          <a:blip r:embed="rId3"/>
          <a:stretch>
            <a:fillRect/>
          </a:stretch>
        </p:blipFill>
        <p:spPr>
          <a:xfrm>
            <a:off x="3360000" y="1370289"/>
            <a:ext cx="6505664" cy="4802336"/>
          </a:xfrm>
          <a:prstGeom prst="rect">
            <a:avLst/>
          </a:prstGeom>
        </p:spPr>
      </p:pic>
    </p:spTree>
    <p:extLst>
      <p:ext uri="{BB962C8B-B14F-4D97-AF65-F5344CB8AC3E}">
        <p14:creationId xmlns:p14="http://schemas.microsoft.com/office/powerpoint/2010/main" val="360448082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97205" y="847090"/>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Quantum systems are unavoidably subjected to some kinds of uncertainties due to practical applications of quantum technology.</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Most of the existing research in quantum control cannot directly solve the problem of optimal robustness about uncertainties in the quantum ststem model described by complex quantum stochastic</a:t>
            </a:r>
          </a:p>
          <a:p>
            <a:pPr algn="just">
              <a:lnSpc>
                <a:spcPct val="150000"/>
              </a:lnSpc>
            </a:pPr>
            <a:r>
              <a:rPr lang="en-US" altLang="zh-CN" sz="2000">
                <a:latin typeface="Times New Roman" panose="02020603050405020304" pitchFamily="18" charset="0"/>
                <a:cs typeface="Times New Roman" panose="02020603050405020304" pitchFamily="18" charset="0"/>
              </a:rPr>
              <a:t>      differential equations.</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73140" y="3624011"/>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a:t>
            </a:r>
            <a:r>
              <a:rPr lang="en-US" altLang="zh-CN" sz="2400" b="1">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We study the mixed LQG and H∞ control for a class of linear quantum systems described by CQSDEs subjected to uncertainties.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We also build a relationship between a quantum system with uncertainties and an equivalent scaled system without uncertainty.</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35E7B72-3709-39C8-D200-47775BE8B370}"/>
              </a:ext>
            </a:extLst>
          </p:cNvPr>
          <p:cNvPicPr>
            <a:picLocks noChangeAspect="1"/>
          </p:cNvPicPr>
          <p:nvPr/>
        </p:nvPicPr>
        <p:blipFill>
          <a:blip r:embed="rId5"/>
          <a:stretch>
            <a:fillRect/>
          </a:stretch>
        </p:blipFill>
        <p:spPr>
          <a:xfrm>
            <a:off x="1848000" y="781636"/>
            <a:ext cx="5358429" cy="2177529"/>
          </a:xfrm>
          <a:prstGeom prst="rect">
            <a:avLst/>
          </a:prstGeom>
        </p:spPr>
      </p:pic>
      <p:pic>
        <p:nvPicPr>
          <p:cNvPr id="9" name="图片 8">
            <a:extLst>
              <a:ext uri="{FF2B5EF4-FFF2-40B4-BE49-F238E27FC236}">
                <a16:creationId xmlns:a16="http://schemas.microsoft.com/office/drawing/2014/main" id="{251D0FB2-D0DC-3A72-CD60-C1BD18F392BD}"/>
              </a:ext>
            </a:extLst>
          </p:cNvPr>
          <p:cNvPicPr>
            <a:picLocks noChangeAspect="1"/>
          </p:cNvPicPr>
          <p:nvPr/>
        </p:nvPicPr>
        <p:blipFill>
          <a:blip r:embed="rId6"/>
          <a:stretch>
            <a:fillRect/>
          </a:stretch>
        </p:blipFill>
        <p:spPr>
          <a:xfrm>
            <a:off x="7269725" y="851198"/>
            <a:ext cx="4536000" cy="5661255"/>
          </a:xfrm>
          <a:prstGeom prst="rect">
            <a:avLst/>
          </a:prstGeom>
        </p:spPr>
      </p:pic>
      <p:pic>
        <p:nvPicPr>
          <p:cNvPr id="12" name="图片 11">
            <a:extLst>
              <a:ext uri="{FF2B5EF4-FFF2-40B4-BE49-F238E27FC236}">
                <a16:creationId xmlns:a16="http://schemas.microsoft.com/office/drawing/2014/main" id="{9CAAA26E-E14C-86F6-CD19-B8AC27EDEDE7}"/>
              </a:ext>
            </a:extLst>
          </p:cNvPr>
          <p:cNvPicPr>
            <a:picLocks noChangeAspect="1"/>
          </p:cNvPicPr>
          <p:nvPr/>
        </p:nvPicPr>
        <p:blipFill>
          <a:blip r:embed="rId7"/>
          <a:stretch>
            <a:fillRect/>
          </a:stretch>
        </p:blipFill>
        <p:spPr>
          <a:xfrm>
            <a:off x="1560000" y="3121810"/>
            <a:ext cx="4662493" cy="3403190"/>
          </a:xfrm>
          <a:prstGeom prst="rect">
            <a:avLst/>
          </a:prstGeom>
        </p:spPr>
      </p:pic>
    </p:spTree>
    <p:extLst>
      <p:ext uri="{BB962C8B-B14F-4D97-AF65-F5344CB8AC3E}">
        <p14:creationId xmlns:p14="http://schemas.microsoft.com/office/powerpoint/2010/main" val="360173996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52</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680085" y="1391920"/>
            <a:ext cx="10871835" cy="288001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980177" y="110937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6" name="矩形 5"/>
          <p:cNvSpPr/>
          <p:nvPr/>
        </p:nvSpPr>
        <p:spPr>
          <a:xfrm>
            <a:off x="680085" y="4643320"/>
            <a:ext cx="10872470" cy="15758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917575" y="4420435"/>
            <a:ext cx="1106170"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8" name="文本框 7"/>
          <p:cNvSpPr txBox="1"/>
          <p:nvPr/>
        </p:nvSpPr>
        <p:spPr>
          <a:xfrm>
            <a:off x="911860" y="4725235"/>
            <a:ext cx="10610215"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a:latin typeface="Times New Roman" panose="02020603050405020304" pitchFamily="18" charset="0"/>
                <a:cs typeface="Times New Roman" panose="02020603050405020304" pitchFamily="18" charset="0"/>
              </a:rPr>
              <a:t>Future research may focus on </a:t>
            </a:r>
            <a:r>
              <a:rPr lang="en-US" altLang="zh-CN" sz="2000" b="1">
                <a:solidFill>
                  <a:srgbClr val="FF0000"/>
                </a:solidFill>
                <a:latin typeface="Times New Roman" panose="02020603050405020304" pitchFamily="18" charset="0"/>
                <a:cs typeface="Times New Roman" panose="02020603050405020304" pitchFamily="18" charset="0"/>
              </a:rPr>
              <a:t>other types of uncertainties </a:t>
            </a:r>
            <a:r>
              <a:rPr lang="en-US" altLang="zh-CN" sz="2000">
                <a:latin typeface="Times New Roman" panose="02020603050405020304" pitchFamily="18" charset="0"/>
                <a:cs typeface="Times New Roman" panose="02020603050405020304" pitchFamily="18" charset="0"/>
              </a:rPr>
              <a:t>and develop new methods for robust controller design of these uncertain systems. Another interesting idea is to extend the robustness results to the framework of the </a:t>
            </a:r>
            <a:r>
              <a:rPr lang="en-US" altLang="zh-CN" sz="2000" b="1">
                <a:solidFill>
                  <a:srgbClr val="FF0000"/>
                </a:solidFill>
                <a:latin typeface="Times New Roman" panose="02020603050405020304" pitchFamily="18" charset="0"/>
                <a:cs typeface="Times New Roman" panose="02020603050405020304" pitchFamily="18" charset="0"/>
              </a:rPr>
              <a:t>Kalman decomposition </a:t>
            </a:r>
            <a:r>
              <a:rPr lang="en-US" altLang="zh-CN" sz="2000">
                <a:latin typeface="Times New Roman" panose="02020603050405020304" pitchFamily="18" charset="0"/>
                <a:cs typeface="Times New Roman" panose="02020603050405020304" pitchFamily="18" charset="0"/>
              </a:rPr>
              <a:t>for linear quantum systems.</a:t>
            </a:r>
            <a:endParaRPr lang="en-US" altLang="zh-CN"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711835" y="1383030"/>
            <a:ext cx="10733405" cy="2806987"/>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a:latin typeface="Times New Roman" panose="02020603050405020304" pitchFamily="18" charset="0"/>
                <a:cs typeface="Times New Roman" panose="02020603050405020304" pitchFamily="18" charset="0"/>
              </a:rPr>
              <a:t>This paper has considered a class of quantum systems with uncertainties in the </a:t>
            </a:r>
            <a:r>
              <a:rPr lang="en-US" altLang="zh-CN" sz="2000" b="1">
                <a:solidFill>
                  <a:srgbClr val="FF0000"/>
                </a:solidFill>
                <a:latin typeface="Times New Roman" panose="02020603050405020304" pitchFamily="18" charset="0"/>
                <a:cs typeface="Times New Roman" panose="02020603050405020304" pitchFamily="18" charset="0"/>
              </a:rPr>
              <a:t>interaction Hamiltonian</a:t>
            </a:r>
            <a:r>
              <a:rPr lang="en-US" altLang="zh-CN" sz="2000">
                <a:latin typeface="Times New Roman" panose="02020603050405020304" pitchFamily="18" charset="0"/>
                <a:cs typeface="Times New Roman" panose="02020603050405020304" pitchFamily="18" charset="0"/>
              </a:rPr>
              <a:t>, which through direct and indirect couplings. For a given disturbance attenuation, a robustly </a:t>
            </a:r>
            <a:r>
              <a:rPr lang="en-US" altLang="zh-CN" sz="2000" b="1">
                <a:solidFill>
                  <a:srgbClr val="FF0000"/>
                </a:solidFill>
                <a:latin typeface="Times New Roman" panose="02020603050405020304" pitchFamily="18" charset="0"/>
                <a:cs typeface="Times New Roman" panose="02020603050405020304" pitchFamily="18" charset="0"/>
              </a:rPr>
              <a:t>strict bounded real condition</a:t>
            </a:r>
            <a:r>
              <a:rPr lang="en-US" altLang="zh-CN" sz="2000">
                <a:latin typeface="Times New Roman" panose="02020603050405020304" pitchFamily="18" charset="0"/>
                <a:cs typeface="Times New Roman" panose="02020603050405020304" pitchFamily="18" charset="0"/>
              </a:rPr>
              <a:t> for this quantum systems is given. Moreover, a </a:t>
            </a:r>
            <a:r>
              <a:rPr lang="en-US" altLang="zh-CN" sz="2000" b="1">
                <a:solidFill>
                  <a:srgbClr val="FF0000"/>
                </a:solidFill>
                <a:latin typeface="Times New Roman" panose="02020603050405020304" pitchFamily="18" charset="0"/>
                <a:cs typeface="Times New Roman" panose="02020603050405020304" pitchFamily="18" charset="0"/>
              </a:rPr>
              <a:t>coherent robust controller design </a:t>
            </a:r>
            <a:r>
              <a:rPr lang="en-US" altLang="zh-CN" sz="2000">
                <a:latin typeface="Times New Roman" panose="02020603050405020304" pitchFamily="18" charset="0"/>
                <a:cs typeface="Times New Roman" panose="02020603050405020304" pitchFamily="18" charset="0"/>
              </a:rPr>
              <a:t>method for this class of uncertain quantum systems via direct and indirect couplings is studied. A necessary and sufficient condition was provided to convert this robust control problem into a </a:t>
            </a:r>
            <a:r>
              <a:rPr lang="en-US" altLang="zh-CN" sz="2000" b="1">
                <a:solidFill>
                  <a:srgbClr val="FF0000"/>
                </a:solidFill>
                <a:latin typeface="Times New Roman" panose="02020603050405020304" pitchFamily="18" charset="0"/>
                <a:cs typeface="Times New Roman" panose="02020603050405020304" pitchFamily="18" charset="0"/>
              </a:rPr>
              <a:t>scaled problem</a:t>
            </a:r>
            <a:r>
              <a:rPr lang="en-US" altLang="zh-CN" sz="200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701" y="1960245"/>
            <a:ext cx="12147550" cy="2045335"/>
            <a:chOff x="1590910" y="1960245"/>
            <a:chExt cx="9078797" cy="2045335"/>
          </a:xfrm>
        </p:grpSpPr>
        <p:sp>
          <p:nvSpPr>
            <p:cNvPr id="8" name="矩形 7"/>
            <p:cNvSpPr/>
            <p:nvPr/>
          </p:nvSpPr>
          <p:spPr>
            <a:xfrm>
              <a:off x="1590910" y="1960245"/>
              <a:ext cx="9078797"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98073" y="2466551"/>
              <a:ext cx="8911269" cy="579967"/>
            </a:xfrm>
            <a:prstGeom prst="rect">
              <a:avLst/>
            </a:prstGeom>
            <a:noFill/>
          </p:spPr>
          <p:txBody>
            <a:bodyPr wrap="square" rtlCol="0" anchor="ctr">
              <a:spAutoFit/>
            </a:bodyPr>
            <a:lstStyle/>
            <a:p>
              <a:pPr algn="ctr">
                <a:lnSpc>
                  <a:spcPct val="150000"/>
                </a:lnSpc>
              </a:pPr>
              <a:r>
                <a:rPr lang="en-US" altLang="zh-CN" sz="2400" b="1">
                  <a:solidFill>
                    <a:schemeClr val="bg1"/>
                  </a:solidFill>
                  <a:latin typeface="Times New Roman" panose="02020603050405020304" pitchFamily="18" charset="0"/>
                  <a:cs typeface="Times New Roman" panose="02020603050405020304" pitchFamily="18" charset="0"/>
                </a:rPr>
                <a:t>Robust and Optimal Control of Open Quantum Systems</a:t>
              </a:r>
              <a:endParaRPr lang="en-US" altLang="zh-CN" sz="2400" b="1" dirty="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1664234" y="3406423"/>
              <a:ext cx="8932150" cy="584775"/>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rPr>
                <a:t>Zi-Jie Chen, Hongwei Huang, Lida Sun, Qing-Xuan Jie , Jie Zhou, Ziyue Hua, Yifang Xu, Weiting Wang, Guang-Can Guo, Chang-Ling Zou, Luyan Sun, Xu-Bo Zou</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790" y="4596130"/>
            <a:ext cx="10786110" cy="646331"/>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a:t>
            </a:r>
            <a:r>
              <a:rPr lang="en-US" altLang="zh-CN" b="1">
                <a:latin typeface="Times New Roman" panose="02020603050405020304" pitchFamily="18" charset="0"/>
                <a:cs typeface="Times New Roman" panose="02020603050405020304" pitchFamily="18" charset="0"/>
                <a:sym typeface="+mn-ea"/>
              </a:rPr>
              <a:t>in</a:t>
            </a:r>
            <a:r>
              <a:rPr lang="en-US" altLang="zh-CN" b="1">
                <a:latin typeface="Times New Roman" panose="02020603050405020304" pitchFamily="18" charset="0"/>
                <a:cs typeface="Times New Roman" panose="02020603050405020304" pitchFamily="18" charset="0"/>
              </a:rPr>
              <a:t>: Science Advances</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b="1">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2025</a:t>
            </a:r>
            <a:endParaRPr lang="en-US" altLang="zh-CN" dirty="0">
              <a:latin typeface="Times New Roman" panose="02020603050405020304" pitchFamily="18" charset="0"/>
              <a:cs typeface="Times New Roman" panose="02020603050405020304" pitchFamily="18" charset="0"/>
              <a:sym typeface="+mn-ea"/>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FEE8-2C9D-C131-DDC6-12F66E6B882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2E527C8-A073-473E-BFE1-FECDF6B4EA7C}"/>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A598980-3F2F-60E0-7F24-F3EE2925D267}"/>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5FDA7645-300B-CC4C-BC77-6F44A1F3DCD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9F91588-AE91-76B2-EF57-A97C1E1FAB2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65D37AC4-69B2-13DD-B426-82C6423BB0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9C68039-D07A-829A-C02B-1120F61FD97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524439C-6573-08BC-794E-7065D2435798}"/>
              </a:ext>
            </a:extLst>
          </p:cNvPr>
          <p:cNvSpPr txBox="1"/>
          <p:nvPr/>
        </p:nvSpPr>
        <p:spPr>
          <a:xfrm>
            <a:off x="497205" y="847090"/>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The realization of high-fidelity quantum operation is limited in practical experimental systems, even when suitable optimal control pulse shapes have been solved.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The notable limitation stems from the discrepancies of Hamiltonian between the practical system and its model, including the uncertainty of parameters and the additional stray interaction between the system and the environmental degrees of freedom.</a:t>
            </a:r>
            <a:endParaRPr lang="en-US" altLang="zh-CN"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5DB2F00-B43C-C03B-C336-5EB665A20B99}"/>
              </a:ext>
            </a:extLst>
          </p:cNvPr>
          <p:cNvSpPr txBox="1"/>
          <p:nvPr/>
        </p:nvSpPr>
        <p:spPr>
          <a:xfrm>
            <a:off x="497205" y="3687394"/>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We propose an optimal control algorithm for </a:t>
            </a:r>
            <a:r>
              <a:rPr lang="en-US" altLang="zh-CN" sz="2000" b="1">
                <a:solidFill>
                  <a:srgbClr val="FF0000"/>
                </a:solidFill>
                <a:latin typeface="Times New Roman" panose="02020603050405020304" pitchFamily="18" charset="0"/>
                <a:cs typeface="Times New Roman" panose="02020603050405020304" pitchFamily="18" charset="0"/>
              </a:rPr>
              <a:t>open quantum systems</a:t>
            </a:r>
            <a:r>
              <a:rPr lang="en-US" altLang="zh-CN" sz="2000">
                <a:latin typeface="Times New Roman" panose="02020603050405020304" pitchFamily="18" charset="0"/>
                <a:cs typeface="Times New Roman" panose="02020603050405020304" pitchFamily="18" charset="0"/>
              </a:rPr>
              <a:t> and experimentally verified in a superconducting quantum circuit. This approach, developed based on the conventional GRAPE algorithms, can efficiently calculate the control pulses while accounting for both system parameter uncertainties and decoherence.</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86899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3D9D-EBBF-A7EF-CEC1-A79D1DA93B1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3530CC9-8900-6D00-907C-D66B5ADFC604}"/>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B1FD2CD-6C70-5363-F732-A7AE3D39E024}"/>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88FE8076-704D-0083-5B2C-510B2DB8FF60}"/>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F60A69B-A40D-8037-9728-111AF3215E5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ECAE43E3-23A7-BCEF-0190-D8858268C39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BEE8455A-4FDD-AEA4-127D-A90136EF66C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4D9031D-456D-1956-6EDB-4A4C7A23B0E0}"/>
              </a:ext>
            </a:extLst>
          </p:cNvPr>
          <p:cNvPicPr>
            <a:picLocks noChangeAspect="1"/>
          </p:cNvPicPr>
          <p:nvPr/>
        </p:nvPicPr>
        <p:blipFill>
          <a:blip r:embed="rId3"/>
          <a:stretch>
            <a:fillRect/>
          </a:stretch>
        </p:blipFill>
        <p:spPr>
          <a:xfrm>
            <a:off x="2496000" y="1269000"/>
            <a:ext cx="6742583" cy="4946276"/>
          </a:xfrm>
          <a:prstGeom prst="rect">
            <a:avLst/>
          </a:prstGeom>
        </p:spPr>
      </p:pic>
      <p:sp>
        <p:nvSpPr>
          <p:cNvPr id="5" name="矩形 4">
            <a:extLst>
              <a:ext uri="{FF2B5EF4-FFF2-40B4-BE49-F238E27FC236}">
                <a16:creationId xmlns:a16="http://schemas.microsoft.com/office/drawing/2014/main" id="{D87B6333-5F06-70FD-C378-4110DB90CFBD}"/>
              </a:ext>
            </a:extLst>
          </p:cNvPr>
          <p:cNvSpPr/>
          <p:nvPr/>
        </p:nvSpPr>
        <p:spPr>
          <a:xfrm>
            <a:off x="4642862" y="1629000"/>
            <a:ext cx="2520000" cy="1152000"/>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6258F08-5DBB-5839-DE66-1E6D7AC31E59}"/>
              </a:ext>
            </a:extLst>
          </p:cNvPr>
          <p:cNvSpPr txBox="1"/>
          <p:nvPr/>
        </p:nvSpPr>
        <p:spPr>
          <a:xfrm>
            <a:off x="5042164" y="1165478"/>
            <a:ext cx="1569660"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本文所提方法</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045381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C825-42CD-81DC-6459-1BD5DED6B18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6944CAC-756E-2E46-1E3F-1EA9E379CC79}"/>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91EDB1F-8AFD-D466-99B1-7A0EF011E36A}"/>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FF5493D7-4456-7E53-8455-087E570DD523}"/>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DF2A0C29-E0D5-02E9-8D51-309EF28815C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17840C5-190B-6EA9-41AA-8B21370F8F0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00EBCA7-B5AF-A359-1EFB-64DCE099684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44C7B4A-A866-4A58-4763-F112FFFD96A0}"/>
              </a:ext>
            </a:extLst>
          </p:cNvPr>
          <p:cNvPicPr>
            <a:picLocks noChangeAspect="1"/>
          </p:cNvPicPr>
          <p:nvPr/>
        </p:nvPicPr>
        <p:blipFill>
          <a:blip r:embed="rId3"/>
          <a:stretch>
            <a:fillRect/>
          </a:stretch>
        </p:blipFill>
        <p:spPr>
          <a:xfrm>
            <a:off x="1704000" y="794574"/>
            <a:ext cx="6840000" cy="332655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A6AD7F04-9D22-B5A0-A5C1-5BC2FE8E4494}"/>
                  </a:ext>
                </a:extLst>
              </p14:cNvPr>
              <p14:cNvContentPartPr/>
              <p14:nvPr/>
            </p14:nvContentPartPr>
            <p14:xfrm>
              <a:off x="4220578" y="2676859"/>
              <a:ext cx="2374920" cy="41040"/>
            </p14:xfrm>
          </p:contentPart>
        </mc:Choice>
        <mc:Fallback xmlns="">
          <p:pic>
            <p:nvPicPr>
              <p:cNvPr id="5" name="墨迹 4">
                <a:extLst>
                  <a:ext uri="{FF2B5EF4-FFF2-40B4-BE49-F238E27FC236}">
                    <a16:creationId xmlns:a16="http://schemas.microsoft.com/office/drawing/2014/main" id="{A6AD7F04-9D22-B5A0-A5C1-5BC2FE8E4494}"/>
                  </a:ext>
                </a:extLst>
              </p:cNvPr>
              <p:cNvPicPr/>
              <p:nvPr/>
            </p:nvPicPr>
            <p:blipFill>
              <a:blip r:embed="rId5"/>
              <a:stretch>
                <a:fillRect/>
              </a:stretch>
            </p:blipFill>
            <p:spPr>
              <a:xfrm>
                <a:off x="4166578" y="2568859"/>
                <a:ext cx="24825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C1AA41F-7A9A-2E51-3825-31D0DCFE907A}"/>
                  </a:ext>
                </a:extLst>
              </p14:cNvPr>
              <p14:cNvContentPartPr/>
              <p14:nvPr/>
            </p14:nvContentPartPr>
            <p14:xfrm>
              <a:off x="5143978" y="2868019"/>
              <a:ext cx="1467000" cy="16200"/>
            </p14:xfrm>
          </p:contentPart>
        </mc:Choice>
        <mc:Fallback xmlns="">
          <p:pic>
            <p:nvPicPr>
              <p:cNvPr id="6" name="墨迹 5">
                <a:extLst>
                  <a:ext uri="{FF2B5EF4-FFF2-40B4-BE49-F238E27FC236}">
                    <a16:creationId xmlns:a16="http://schemas.microsoft.com/office/drawing/2014/main" id="{FC1AA41F-7A9A-2E51-3825-31D0DCFE907A}"/>
                  </a:ext>
                </a:extLst>
              </p:cNvPr>
              <p:cNvPicPr/>
              <p:nvPr/>
            </p:nvPicPr>
            <p:blipFill>
              <a:blip r:embed="rId7"/>
              <a:stretch>
                <a:fillRect/>
              </a:stretch>
            </p:blipFill>
            <p:spPr>
              <a:xfrm>
                <a:off x="5090338" y="2760019"/>
                <a:ext cx="1574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5419F6F1-103D-CD3F-CB27-0F068790E3C1}"/>
                  </a:ext>
                </a:extLst>
              </p14:cNvPr>
              <p14:cNvContentPartPr/>
              <p14:nvPr/>
            </p14:nvContentPartPr>
            <p14:xfrm>
              <a:off x="4760218" y="3038659"/>
              <a:ext cx="2137680" cy="33480"/>
            </p14:xfrm>
          </p:contentPart>
        </mc:Choice>
        <mc:Fallback xmlns="">
          <p:pic>
            <p:nvPicPr>
              <p:cNvPr id="7" name="墨迹 6">
                <a:extLst>
                  <a:ext uri="{FF2B5EF4-FFF2-40B4-BE49-F238E27FC236}">
                    <a16:creationId xmlns:a16="http://schemas.microsoft.com/office/drawing/2014/main" id="{5419F6F1-103D-CD3F-CB27-0F068790E3C1}"/>
                  </a:ext>
                </a:extLst>
              </p:cNvPr>
              <p:cNvPicPr/>
              <p:nvPr/>
            </p:nvPicPr>
            <p:blipFill>
              <a:blip r:embed="rId9"/>
              <a:stretch>
                <a:fillRect/>
              </a:stretch>
            </p:blipFill>
            <p:spPr>
              <a:xfrm>
                <a:off x="4706218" y="2931019"/>
                <a:ext cx="2245320" cy="249120"/>
              </a:xfrm>
              <a:prstGeom prst="rect">
                <a:avLst/>
              </a:prstGeom>
            </p:spPr>
          </p:pic>
        </mc:Fallback>
      </mc:AlternateContent>
      <p:sp>
        <p:nvSpPr>
          <p:cNvPr id="8" name="文本框 7">
            <a:extLst>
              <a:ext uri="{FF2B5EF4-FFF2-40B4-BE49-F238E27FC236}">
                <a16:creationId xmlns:a16="http://schemas.microsoft.com/office/drawing/2014/main" id="{722FAE2C-0F92-C48F-2830-9154FA98FF57}"/>
              </a:ext>
            </a:extLst>
          </p:cNvPr>
          <p:cNvSpPr txBox="1"/>
          <p:nvPr/>
        </p:nvSpPr>
        <p:spPr>
          <a:xfrm>
            <a:off x="8445345" y="2102908"/>
            <a:ext cx="3416320" cy="646331"/>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由于</a:t>
            </a:r>
            <a:r>
              <a:rPr lang="zh-CN" altLang="en-US" b="1">
                <a:solidFill>
                  <a:srgbClr val="FF0000"/>
                </a:solidFill>
                <a:latin typeface="微软雅黑" panose="020B0503020204020204" pitchFamily="34" charset="-122"/>
                <a:ea typeface="微软雅黑" panose="020B0503020204020204" pitchFamily="34" charset="-122"/>
              </a:rPr>
              <a:t>量子涨落幅度</a:t>
            </a:r>
            <a:r>
              <a:rPr lang="zh-CN" altLang="en-US" b="1">
                <a:latin typeface="微软雅黑" panose="020B0503020204020204" pitchFamily="34" charset="-122"/>
                <a:ea typeface="微软雅黑" panose="020B0503020204020204" pitchFamily="34" charset="-122"/>
              </a:rPr>
              <a:t>会受扰动</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影响，而引入的哈密顿不确定性</a:t>
            </a:r>
          </a:p>
        </p:txBody>
      </p:sp>
      <p:pic>
        <p:nvPicPr>
          <p:cNvPr id="10" name="图片 9">
            <a:extLst>
              <a:ext uri="{FF2B5EF4-FFF2-40B4-BE49-F238E27FC236}">
                <a16:creationId xmlns:a16="http://schemas.microsoft.com/office/drawing/2014/main" id="{98E8BBED-ED1E-1529-6ED6-D85BF3E5A7AC}"/>
              </a:ext>
            </a:extLst>
          </p:cNvPr>
          <p:cNvPicPr>
            <a:picLocks noChangeAspect="1"/>
          </p:cNvPicPr>
          <p:nvPr/>
        </p:nvPicPr>
        <p:blipFill>
          <a:blip r:embed="rId10"/>
          <a:stretch>
            <a:fillRect/>
          </a:stretch>
        </p:blipFill>
        <p:spPr>
          <a:xfrm>
            <a:off x="1658842" y="4240243"/>
            <a:ext cx="6930316" cy="916911"/>
          </a:xfrm>
          <a:prstGeom prst="rect">
            <a:avLst/>
          </a:prstGeom>
        </p:spPr>
      </p:pic>
      <p:pic>
        <p:nvPicPr>
          <p:cNvPr id="16" name="图片 15">
            <a:extLst>
              <a:ext uri="{FF2B5EF4-FFF2-40B4-BE49-F238E27FC236}">
                <a16:creationId xmlns:a16="http://schemas.microsoft.com/office/drawing/2014/main" id="{7E50235B-EA15-4261-960F-B46559A6299A}"/>
              </a:ext>
            </a:extLst>
          </p:cNvPr>
          <p:cNvPicPr>
            <a:picLocks noChangeAspect="1"/>
          </p:cNvPicPr>
          <p:nvPr/>
        </p:nvPicPr>
        <p:blipFill>
          <a:blip r:embed="rId11"/>
          <a:stretch>
            <a:fillRect/>
          </a:stretch>
        </p:blipFill>
        <p:spPr>
          <a:xfrm>
            <a:off x="2352000" y="5493167"/>
            <a:ext cx="4627866" cy="673144"/>
          </a:xfrm>
          <a:prstGeom prst="rect">
            <a:avLst/>
          </a:prstGeom>
        </p:spPr>
      </p:pic>
      <p:sp>
        <p:nvSpPr>
          <p:cNvPr id="17" name="文本框 16">
            <a:extLst>
              <a:ext uri="{FF2B5EF4-FFF2-40B4-BE49-F238E27FC236}">
                <a16:creationId xmlns:a16="http://schemas.microsoft.com/office/drawing/2014/main" id="{25F724F2-CD1E-03ED-37D4-72C50497CCCA}"/>
              </a:ext>
            </a:extLst>
          </p:cNvPr>
          <p:cNvSpPr txBox="1"/>
          <p:nvPr/>
        </p:nvSpPr>
        <p:spPr>
          <a:xfrm>
            <a:off x="7188369" y="5583530"/>
            <a:ext cx="295465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由于</a:t>
            </a:r>
            <a:r>
              <a:rPr lang="zh-CN" altLang="en-US" b="1">
                <a:solidFill>
                  <a:srgbClr val="FF0000"/>
                </a:solidFill>
                <a:latin typeface="微软雅黑" panose="020B0503020204020204" pitchFamily="34" charset="-122"/>
                <a:ea typeface="微软雅黑" panose="020B0503020204020204" pitchFamily="34" charset="-122"/>
              </a:rPr>
              <a:t>退相干</a:t>
            </a:r>
            <a:r>
              <a:rPr lang="zh-CN" altLang="en-US" b="1">
                <a:latin typeface="微软雅黑" panose="020B0503020204020204" pitchFamily="34" charset="-122"/>
                <a:ea typeface="微软雅黑" panose="020B0503020204020204" pitchFamily="34" charset="-122"/>
              </a:rPr>
              <a:t>引起的不确定性</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93528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76C69-D4EF-559E-5966-3B0DD347BDC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89760D1-FF85-EB2C-8DC3-B9BD6D2613B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0B39F12-B24F-E651-B65E-2C3FFB5C95C9}"/>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6D2BD5B7-86A1-956C-A245-F6D7455B9ADF}"/>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46AABC92-07A3-AFBD-7C07-F8AB2131BF3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123F37-F514-AF52-53EE-13464839C40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7B6BFB14-2608-019C-EBC5-EEB22A29DD2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9BFFA50-3406-26E1-ACE1-6E9624D401AA}"/>
              </a:ext>
            </a:extLst>
          </p:cNvPr>
          <p:cNvPicPr>
            <a:picLocks noChangeAspect="1"/>
          </p:cNvPicPr>
          <p:nvPr/>
        </p:nvPicPr>
        <p:blipFill>
          <a:blip r:embed="rId3"/>
          <a:srcRect b="17880"/>
          <a:stretch>
            <a:fillRect/>
          </a:stretch>
        </p:blipFill>
        <p:spPr>
          <a:xfrm>
            <a:off x="2424000" y="2156481"/>
            <a:ext cx="6868960" cy="1872000"/>
          </a:xfrm>
          <a:prstGeom prst="rect">
            <a:avLst/>
          </a:prstGeom>
        </p:spPr>
      </p:pic>
      <p:sp>
        <p:nvSpPr>
          <p:cNvPr id="4" name="箭头: 下 3">
            <a:extLst>
              <a:ext uri="{FF2B5EF4-FFF2-40B4-BE49-F238E27FC236}">
                <a16:creationId xmlns:a16="http://schemas.microsoft.com/office/drawing/2014/main" id="{B4FB6A3F-51A2-0C43-287B-5347FC52B84E}"/>
              </a:ext>
            </a:extLst>
          </p:cNvPr>
          <p:cNvSpPr/>
          <p:nvPr/>
        </p:nvSpPr>
        <p:spPr>
          <a:xfrm>
            <a:off x="5498480" y="4028481"/>
            <a:ext cx="288000" cy="432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7C6B61E-4A6C-02A4-2333-AA224393B28E}"/>
              </a:ext>
            </a:extLst>
          </p:cNvPr>
          <p:cNvSpPr txBox="1"/>
          <p:nvPr/>
        </p:nvSpPr>
        <p:spPr>
          <a:xfrm>
            <a:off x="4130480" y="4499668"/>
            <a:ext cx="2723823"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哈密顿量引起的不确定性</a:t>
            </a:r>
            <a:endParaRPr lang="en-US" altLang="zh-CN" b="1">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0109D3F9-D072-0978-9576-2BDC0F11E1A0}"/>
              </a:ext>
            </a:extLst>
          </p:cNvPr>
          <p:cNvSpPr/>
          <p:nvPr/>
        </p:nvSpPr>
        <p:spPr>
          <a:xfrm>
            <a:off x="7937137" y="3835962"/>
            <a:ext cx="288000" cy="432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EBC580F-94F0-8F86-16E3-88E6F13D0FC8}"/>
              </a:ext>
            </a:extLst>
          </p:cNvPr>
          <p:cNvSpPr txBox="1"/>
          <p:nvPr/>
        </p:nvSpPr>
        <p:spPr>
          <a:xfrm>
            <a:off x="6722480" y="4284840"/>
            <a:ext cx="2492990"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退相干引起的不确定性</a:t>
            </a:r>
            <a:endParaRPr lang="en-US" altLang="zh-CN"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9D01E20-EAB6-EB52-C276-9B3B7B9451F2}"/>
              </a:ext>
            </a:extLst>
          </p:cNvPr>
          <p:cNvSpPr txBox="1"/>
          <p:nvPr/>
        </p:nvSpPr>
        <p:spPr>
          <a:xfrm>
            <a:off x="3072000" y="5341768"/>
            <a:ext cx="6647974"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发生</a:t>
            </a:r>
            <a:r>
              <a:rPr lang="zh-CN" altLang="en-US" b="1">
                <a:solidFill>
                  <a:srgbClr val="FF0000"/>
                </a:solidFill>
                <a:latin typeface="微软雅黑" panose="020B0503020204020204" pitchFamily="34" charset="-122"/>
                <a:ea typeface="微软雅黑" panose="020B0503020204020204" pitchFamily="34" charset="-122"/>
              </a:rPr>
              <a:t>退相干的本征基</a:t>
            </a:r>
            <a:r>
              <a:rPr lang="zh-CN" altLang="en-US" b="1">
                <a:latin typeface="微软雅黑" panose="020B0503020204020204" pitchFamily="34" charset="-122"/>
                <a:ea typeface="微软雅黑" panose="020B0503020204020204" pitchFamily="34" charset="-122"/>
              </a:rPr>
              <a:t>不确定，难以通过经典控制方法实现求解！</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7891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26BA-B9EB-9EF8-011F-89D0F6DE328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B724663-6A3F-70BD-11EF-E1D95404304D}"/>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574592F-58F6-8B51-D0D8-17E986474707}"/>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2D781A15-9096-DA9F-EBEF-303B2D87164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60BF98D7-F136-5197-DCC9-565EF9E0D9C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6B73A67-C0EF-4AC6-D848-47367B1E56B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40B0CED1-20BA-11C6-200B-B18D881CBEA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DCBF846-F053-DBD5-E64D-F1D744BF0181}"/>
              </a:ext>
            </a:extLst>
          </p:cNvPr>
          <p:cNvPicPr>
            <a:picLocks noChangeAspect="1"/>
          </p:cNvPicPr>
          <p:nvPr/>
        </p:nvPicPr>
        <p:blipFill>
          <a:blip r:embed="rId3"/>
          <a:stretch>
            <a:fillRect/>
          </a:stretch>
        </p:blipFill>
        <p:spPr>
          <a:xfrm>
            <a:off x="696000" y="981000"/>
            <a:ext cx="5530136" cy="518374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48C15919-1EC5-1BB1-7261-BCF998D4D171}"/>
                  </a:ext>
                </a:extLst>
              </p14:cNvPr>
              <p14:cNvContentPartPr/>
              <p14:nvPr/>
            </p14:nvContentPartPr>
            <p14:xfrm>
              <a:off x="3637738" y="4788914"/>
              <a:ext cx="1999800" cy="27000"/>
            </p14:xfrm>
          </p:contentPart>
        </mc:Choice>
        <mc:Fallback xmlns="">
          <p:pic>
            <p:nvPicPr>
              <p:cNvPr id="9" name="墨迹 8">
                <a:extLst>
                  <a:ext uri="{FF2B5EF4-FFF2-40B4-BE49-F238E27FC236}">
                    <a16:creationId xmlns:a16="http://schemas.microsoft.com/office/drawing/2014/main" id="{48C15919-1EC5-1BB1-7261-BCF998D4D171}"/>
                  </a:ext>
                </a:extLst>
              </p:cNvPr>
              <p:cNvPicPr/>
              <p:nvPr/>
            </p:nvPicPr>
            <p:blipFill>
              <a:blip r:embed="rId5"/>
              <a:stretch>
                <a:fillRect/>
              </a:stretch>
            </p:blipFill>
            <p:spPr>
              <a:xfrm>
                <a:off x="3584098" y="4681274"/>
                <a:ext cx="2107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64559D6E-529D-DB0C-89E6-5CF69E375123}"/>
                  </a:ext>
                </a:extLst>
              </p14:cNvPr>
              <p14:cNvContentPartPr/>
              <p14:nvPr/>
            </p14:nvContentPartPr>
            <p14:xfrm>
              <a:off x="4091698" y="2848514"/>
              <a:ext cx="2027880" cy="720"/>
            </p14:xfrm>
          </p:contentPart>
        </mc:Choice>
        <mc:Fallback xmlns="">
          <p:pic>
            <p:nvPicPr>
              <p:cNvPr id="18" name="墨迹 17">
                <a:extLst>
                  <a:ext uri="{FF2B5EF4-FFF2-40B4-BE49-F238E27FC236}">
                    <a16:creationId xmlns:a16="http://schemas.microsoft.com/office/drawing/2014/main" id="{64559D6E-529D-DB0C-89E6-5CF69E375123}"/>
                  </a:ext>
                </a:extLst>
              </p:cNvPr>
              <p:cNvPicPr/>
              <p:nvPr/>
            </p:nvPicPr>
            <p:blipFill>
              <a:blip r:embed="rId7"/>
              <a:stretch>
                <a:fillRect/>
              </a:stretch>
            </p:blipFill>
            <p:spPr>
              <a:xfrm>
                <a:off x="4037698" y="2632514"/>
                <a:ext cx="2135520" cy="432000"/>
              </a:xfrm>
              <a:prstGeom prst="rect">
                <a:avLst/>
              </a:prstGeom>
            </p:spPr>
          </p:pic>
        </mc:Fallback>
      </mc:AlternateContent>
      <p:pic>
        <p:nvPicPr>
          <p:cNvPr id="21" name="图片 20">
            <a:extLst>
              <a:ext uri="{FF2B5EF4-FFF2-40B4-BE49-F238E27FC236}">
                <a16:creationId xmlns:a16="http://schemas.microsoft.com/office/drawing/2014/main" id="{5A138AC8-2EE0-DA51-05F3-4E370D5F9EB9}"/>
              </a:ext>
            </a:extLst>
          </p:cNvPr>
          <p:cNvPicPr>
            <a:picLocks noChangeAspect="1"/>
          </p:cNvPicPr>
          <p:nvPr/>
        </p:nvPicPr>
        <p:blipFill>
          <a:blip r:embed="rId8"/>
          <a:stretch>
            <a:fillRect/>
          </a:stretch>
        </p:blipFill>
        <p:spPr>
          <a:xfrm>
            <a:off x="6489882" y="2133000"/>
            <a:ext cx="5355984" cy="3739646"/>
          </a:xfrm>
          <a:prstGeom prst="rect">
            <a:avLst/>
          </a:prstGeom>
        </p:spPr>
      </p:pic>
      <p:sp>
        <p:nvSpPr>
          <p:cNvPr id="22" name="文本框 21">
            <a:extLst>
              <a:ext uri="{FF2B5EF4-FFF2-40B4-BE49-F238E27FC236}">
                <a16:creationId xmlns:a16="http://schemas.microsoft.com/office/drawing/2014/main" id="{DF1315C5-3FDC-A33E-CC07-7268CA1D6345}"/>
              </a:ext>
            </a:extLst>
          </p:cNvPr>
          <p:cNvSpPr txBox="1"/>
          <p:nvPr/>
        </p:nvSpPr>
        <p:spPr>
          <a:xfrm>
            <a:off x="7464000" y="1733506"/>
            <a:ext cx="3877985"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对于受到不确定性的量子态的保真度</a:t>
            </a:r>
            <a:endParaRPr lang="en-US" altLang="zh-CN" b="1">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p14:bwMode="auto" r:id="rId9">
            <p14:nvContentPartPr>
              <p14:cNvPr id="23" name="墨迹 22">
                <a:extLst>
                  <a:ext uri="{FF2B5EF4-FFF2-40B4-BE49-F238E27FC236}">
                    <a16:creationId xmlns:a16="http://schemas.microsoft.com/office/drawing/2014/main" id="{C7F77018-C3E6-01FF-D394-1A50C41380E2}"/>
                  </a:ext>
                </a:extLst>
              </p14:cNvPr>
              <p14:cNvContentPartPr/>
              <p14:nvPr/>
            </p14:nvContentPartPr>
            <p14:xfrm>
              <a:off x="10828018" y="5696210"/>
              <a:ext cx="1043280" cy="14760"/>
            </p14:xfrm>
          </p:contentPart>
        </mc:Choice>
        <mc:Fallback xmlns="">
          <p:pic>
            <p:nvPicPr>
              <p:cNvPr id="23" name="墨迹 22">
                <a:extLst>
                  <a:ext uri="{FF2B5EF4-FFF2-40B4-BE49-F238E27FC236}">
                    <a16:creationId xmlns:a16="http://schemas.microsoft.com/office/drawing/2014/main" id="{C7F77018-C3E6-01FF-D394-1A50C41380E2}"/>
                  </a:ext>
                </a:extLst>
              </p:cNvPr>
              <p:cNvPicPr/>
              <p:nvPr/>
            </p:nvPicPr>
            <p:blipFill>
              <a:blip r:embed="rId10"/>
              <a:stretch>
                <a:fillRect/>
              </a:stretch>
            </p:blipFill>
            <p:spPr>
              <a:xfrm>
                <a:off x="10774018" y="5588570"/>
                <a:ext cx="1150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墨迹 24">
                <a:extLst>
                  <a:ext uri="{FF2B5EF4-FFF2-40B4-BE49-F238E27FC236}">
                    <a16:creationId xmlns:a16="http://schemas.microsoft.com/office/drawing/2014/main" id="{18862B48-3114-B236-17AE-AA0BD963D978}"/>
                  </a:ext>
                </a:extLst>
              </p14:cNvPr>
              <p14:cNvContentPartPr/>
              <p14:nvPr/>
            </p14:nvContentPartPr>
            <p14:xfrm>
              <a:off x="10913338" y="5821850"/>
              <a:ext cx="921600" cy="20160"/>
            </p14:xfrm>
          </p:contentPart>
        </mc:Choice>
        <mc:Fallback xmlns="">
          <p:pic>
            <p:nvPicPr>
              <p:cNvPr id="25" name="墨迹 24">
                <a:extLst>
                  <a:ext uri="{FF2B5EF4-FFF2-40B4-BE49-F238E27FC236}">
                    <a16:creationId xmlns:a16="http://schemas.microsoft.com/office/drawing/2014/main" id="{18862B48-3114-B236-17AE-AA0BD963D978}"/>
                  </a:ext>
                </a:extLst>
              </p:cNvPr>
              <p:cNvPicPr/>
              <p:nvPr/>
            </p:nvPicPr>
            <p:blipFill>
              <a:blip r:embed="rId12"/>
              <a:stretch>
                <a:fillRect/>
              </a:stretch>
            </p:blipFill>
            <p:spPr>
              <a:xfrm>
                <a:off x="10859338" y="5713850"/>
                <a:ext cx="10292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墨迹 25">
                <a:extLst>
                  <a:ext uri="{FF2B5EF4-FFF2-40B4-BE49-F238E27FC236}">
                    <a16:creationId xmlns:a16="http://schemas.microsoft.com/office/drawing/2014/main" id="{4EF0DC52-FAB1-48E7-CCD3-52AB9A0B13D5}"/>
                  </a:ext>
                </a:extLst>
              </p14:cNvPr>
              <p14:cNvContentPartPr/>
              <p14:nvPr/>
            </p14:nvContentPartPr>
            <p14:xfrm>
              <a:off x="9834418" y="2900810"/>
              <a:ext cx="677880" cy="13680"/>
            </p14:xfrm>
          </p:contentPart>
        </mc:Choice>
        <mc:Fallback xmlns="">
          <p:pic>
            <p:nvPicPr>
              <p:cNvPr id="26" name="墨迹 25">
                <a:extLst>
                  <a:ext uri="{FF2B5EF4-FFF2-40B4-BE49-F238E27FC236}">
                    <a16:creationId xmlns:a16="http://schemas.microsoft.com/office/drawing/2014/main" id="{4EF0DC52-FAB1-48E7-CCD3-52AB9A0B13D5}"/>
                  </a:ext>
                </a:extLst>
              </p:cNvPr>
              <p:cNvPicPr/>
              <p:nvPr/>
            </p:nvPicPr>
            <p:blipFill>
              <a:blip r:embed="rId14"/>
              <a:stretch>
                <a:fillRect/>
              </a:stretch>
            </p:blipFill>
            <p:spPr>
              <a:xfrm>
                <a:off x="9780418" y="2793170"/>
                <a:ext cx="785520" cy="229320"/>
              </a:xfrm>
              <a:prstGeom prst="rect">
                <a:avLst/>
              </a:prstGeom>
            </p:spPr>
          </p:pic>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A68A53C-7B76-9D30-CA32-526D7C9EC5A2}"/>
                  </a:ext>
                </a:extLst>
              </p:cNvPr>
              <p:cNvSpPr txBox="1"/>
              <p:nvPr/>
            </p:nvSpPr>
            <p:spPr>
              <a:xfrm>
                <a:off x="9264000" y="2551674"/>
                <a:ext cx="434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𝜓</m:t>
                                  </m:r>
                                </m:e>
                                <m:sub>
                                  <m:r>
                                    <m:rPr>
                                      <m:sty m:val="p"/>
                                    </m:rPr>
                                    <a:rPr lang="en-US" altLang="zh-CN" i="1">
                                      <a:latin typeface="Cambria Math" panose="02040503050406030204" pitchFamily="18" charset="0"/>
                                    </a:rPr>
                                    <m:t>i</m:t>
                                  </m:r>
                                </m:sub>
                              </m:sSub>
                            </m:e>
                          </m:d>
                        </m:e>
                      </m:d>
                    </m:oMath>
                  </m:oMathPara>
                </a14:m>
                <a:endParaRPr lang="zh-CN" altLang="en-US"/>
              </a:p>
            </p:txBody>
          </p:sp>
        </mc:Choice>
        <mc:Fallback xmlns="">
          <p:sp>
            <p:nvSpPr>
              <p:cNvPr id="27" name="文本框 26">
                <a:extLst>
                  <a:ext uri="{FF2B5EF4-FFF2-40B4-BE49-F238E27FC236}">
                    <a16:creationId xmlns:a16="http://schemas.microsoft.com/office/drawing/2014/main" id="{CA68A53C-7B76-9D30-CA32-526D7C9EC5A2}"/>
                  </a:ext>
                </a:extLst>
              </p:cNvPr>
              <p:cNvSpPr txBox="1">
                <a:spLocks noRot="1" noChangeAspect="1" noMove="1" noResize="1" noEditPoints="1" noAdjustHandles="1" noChangeArrowheads="1" noChangeShapeType="1" noTextEdit="1"/>
              </p:cNvSpPr>
              <p:nvPr/>
            </p:nvSpPr>
            <p:spPr>
              <a:xfrm>
                <a:off x="9264000" y="2551674"/>
                <a:ext cx="434863" cy="276999"/>
              </a:xfrm>
              <a:prstGeom prst="rect">
                <a:avLst/>
              </a:prstGeom>
              <a:blipFill>
                <a:blip r:embed="rId15"/>
                <a:stretch>
                  <a:fillRect l="-92958" t="-180000" r="-130986" b="-26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318900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2EDB0B53-0D52-A0C0-45E0-C926F009A3DE}"/>
              </a:ext>
            </a:extLst>
          </p:cNvPr>
          <p:cNvPicPr>
            <a:picLocks noChangeAspect="1"/>
          </p:cNvPicPr>
          <p:nvPr/>
        </p:nvPicPr>
        <p:blipFill>
          <a:blip r:embed="rId3"/>
          <a:stretch>
            <a:fillRect/>
          </a:stretch>
        </p:blipFill>
        <p:spPr>
          <a:xfrm>
            <a:off x="48000" y="1005624"/>
            <a:ext cx="8659433" cy="5449060"/>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墨迹 22">
                <a:extLst>
                  <a:ext uri="{FF2B5EF4-FFF2-40B4-BE49-F238E27FC236}">
                    <a16:creationId xmlns:a16="http://schemas.microsoft.com/office/drawing/2014/main" id="{F89A4C4E-5DDD-C578-5044-771537277377}"/>
                  </a:ext>
                </a:extLst>
              </p14:cNvPr>
              <p14:cNvContentPartPr/>
              <p14:nvPr/>
            </p14:nvContentPartPr>
            <p14:xfrm>
              <a:off x="2658810" y="1854945"/>
              <a:ext cx="4045320" cy="60120"/>
            </p14:xfrm>
          </p:contentPart>
        </mc:Choice>
        <mc:Fallback xmlns="">
          <p:pic>
            <p:nvPicPr>
              <p:cNvPr id="23" name="墨迹 22">
                <a:extLst>
                  <a:ext uri="{FF2B5EF4-FFF2-40B4-BE49-F238E27FC236}">
                    <a16:creationId xmlns:a16="http://schemas.microsoft.com/office/drawing/2014/main" id="{F89A4C4E-5DDD-C578-5044-771537277377}"/>
                  </a:ext>
                </a:extLst>
              </p:cNvPr>
              <p:cNvPicPr/>
              <p:nvPr/>
            </p:nvPicPr>
            <p:blipFill>
              <a:blip r:embed="rId5"/>
              <a:stretch>
                <a:fillRect/>
              </a:stretch>
            </p:blipFill>
            <p:spPr>
              <a:xfrm>
                <a:off x="2604810" y="1747305"/>
                <a:ext cx="4152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墨迹 23">
                <a:extLst>
                  <a:ext uri="{FF2B5EF4-FFF2-40B4-BE49-F238E27FC236}">
                    <a16:creationId xmlns:a16="http://schemas.microsoft.com/office/drawing/2014/main" id="{D034F98C-3AAB-A391-5AD9-76B817ADCDEA}"/>
                  </a:ext>
                </a:extLst>
              </p14:cNvPr>
              <p14:cNvContentPartPr/>
              <p14:nvPr/>
            </p14:nvContentPartPr>
            <p14:xfrm>
              <a:off x="7441050" y="1920465"/>
              <a:ext cx="1176840" cy="20520"/>
            </p14:xfrm>
          </p:contentPart>
        </mc:Choice>
        <mc:Fallback xmlns="">
          <p:pic>
            <p:nvPicPr>
              <p:cNvPr id="24" name="墨迹 23">
                <a:extLst>
                  <a:ext uri="{FF2B5EF4-FFF2-40B4-BE49-F238E27FC236}">
                    <a16:creationId xmlns:a16="http://schemas.microsoft.com/office/drawing/2014/main" id="{D034F98C-3AAB-A391-5AD9-76B817ADCDEA}"/>
                  </a:ext>
                </a:extLst>
              </p:cNvPr>
              <p:cNvPicPr/>
              <p:nvPr/>
            </p:nvPicPr>
            <p:blipFill>
              <a:blip r:embed="rId7"/>
              <a:stretch>
                <a:fillRect/>
              </a:stretch>
            </p:blipFill>
            <p:spPr>
              <a:xfrm>
                <a:off x="7387050" y="1812465"/>
                <a:ext cx="12844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8B0B50A9-C590-A261-D281-083193782383}"/>
                  </a:ext>
                </a:extLst>
              </p14:cNvPr>
              <p14:cNvContentPartPr/>
              <p14:nvPr/>
            </p14:nvContentPartPr>
            <p14:xfrm>
              <a:off x="5796210" y="2381265"/>
              <a:ext cx="1834920" cy="360"/>
            </p14:xfrm>
          </p:contentPart>
        </mc:Choice>
        <mc:Fallback xmlns="">
          <p:pic>
            <p:nvPicPr>
              <p:cNvPr id="25" name="墨迹 24">
                <a:extLst>
                  <a:ext uri="{FF2B5EF4-FFF2-40B4-BE49-F238E27FC236}">
                    <a16:creationId xmlns:a16="http://schemas.microsoft.com/office/drawing/2014/main" id="{8B0B50A9-C590-A261-D281-083193782383}"/>
                  </a:ext>
                </a:extLst>
              </p:cNvPr>
              <p:cNvPicPr/>
              <p:nvPr/>
            </p:nvPicPr>
            <p:blipFill>
              <a:blip r:embed="rId9"/>
              <a:stretch>
                <a:fillRect/>
              </a:stretch>
            </p:blipFill>
            <p:spPr>
              <a:xfrm>
                <a:off x="5742570" y="2273625"/>
                <a:ext cx="194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BF428E16-4E9B-F367-015E-C769B99F5E00}"/>
                  </a:ext>
                </a:extLst>
              </p14:cNvPr>
              <p14:cNvContentPartPr/>
              <p14:nvPr/>
            </p14:nvContentPartPr>
            <p14:xfrm>
              <a:off x="1040250" y="3262545"/>
              <a:ext cx="1269000" cy="6840"/>
            </p14:xfrm>
          </p:contentPart>
        </mc:Choice>
        <mc:Fallback xmlns="">
          <p:pic>
            <p:nvPicPr>
              <p:cNvPr id="26" name="墨迹 25">
                <a:extLst>
                  <a:ext uri="{FF2B5EF4-FFF2-40B4-BE49-F238E27FC236}">
                    <a16:creationId xmlns:a16="http://schemas.microsoft.com/office/drawing/2014/main" id="{BF428E16-4E9B-F367-015E-C769B99F5E00}"/>
                  </a:ext>
                </a:extLst>
              </p:cNvPr>
              <p:cNvPicPr/>
              <p:nvPr/>
            </p:nvPicPr>
            <p:blipFill>
              <a:blip r:embed="rId11"/>
              <a:stretch>
                <a:fillRect/>
              </a:stretch>
            </p:blipFill>
            <p:spPr>
              <a:xfrm>
                <a:off x="986610" y="3154905"/>
                <a:ext cx="1376640" cy="222480"/>
              </a:xfrm>
              <a:prstGeom prst="rect">
                <a:avLst/>
              </a:prstGeom>
            </p:spPr>
          </p:pic>
        </mc:Fallback>
      </mc:AlternateContent>
      <p:sp>
        <p:nvSpPr>
          <p:cNvPr id="27" name="文本框 26">
            <a:extLst>
              <a:ext uri="{FF2B5EF4-FFF2-40B4-BE49-F238E27FC236}">
                <a16:creationId xmlns:a16="http://schemas.microsoft.com/office/drawing/2014/main" id="{E879A0E2-A739-4786-CC51-2638E65B3CD8}"/>
              </a:ext>
            </a:extLst>
          </p:cNvPr>
          <p:cNvSpPr txBox="1"/>
          <p:nvPr/>
        </p:nvSpPr>
        <p:spPr>
          <a:xfrm>
            <a:off x="4026632" y="3982625"/>
            <a:ext cx="4108817"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量子演化全过程（退相干）后的</a:t>
            </a:r>
            <a:r>
              <a:rPr lang="zh-CN" altLang="en-US" b="1">
                <a:solidFill>
                  <a:srgbClr val="FF0000"/>
                </a:solidFill>
                <a:latin typeface="微软雅黑" panose="020B0503020204020204" pitchFamily="34" charset="-122"/>
                <a:ea typeface="微软雅黑" panose="020B0503020204020204" pitchFamily="34" charset="-122"/>
              </a:rPr>
              <a:t>量子态</a:t>
            </a:r>
            <a:endParaRPr lang="en-US" altLang="zh-CN" b="1">
              <a:solidFill>
                <a:srgbClr val="FF0000"/>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9C07CA4-9C9E-2DD9-DDCD-766FA29A61A0}"/>
              </a:ext>
            </a:extLst>
          </p:cNvPr>
          <p:cNvSpPr txBox="1"/>
          <p:nvPr/>
        </p:nvSpPr>
        <p:spPr>
          <a:xfrm>
            <a:off x="4684820" y="5583625"/>
            <a:ext cx="2262158" cy="369332"/>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量子态退相干的程度</a:t>
            </a:r>
            <a:endParaRPr lang="en-US" altLang="zh-CN" b="1">
              <a:solidFill>
                <a:srgbClr val="FF0000"/>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0D6CC2B-212E-E301-B10F-CB625823451D}"/>
              </a:ext>
            </a:extLst>
          </p:cNvPr>
          <p:cNvSpPr txBox="1"/>
          <p:nvPr/>
        </p:nvSpPr>
        <p:spPr>
          <a:xfrm>
            <a:off x="8707433" y="4158006"/>
            <a:ext cx="3406647" cy="1200329"/>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重要假设：</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当外环境对开放量子系统为弱扰动时，量子态可以等效为通过</a:t>
            </a:r>
            <a:r>
              <a:rPr lang="zh-CN" altLang="en-US" b="1">
                <a:solidFill>
                  <a:srgbClr val="FF0000"/>
                </a:solidFill>
                <a:latin typeface="微软雅黑" panose="020B0503020204020204" pitchFamily="34" charset="-122"/>
                <a:ea typeface="微软雅黑" panose="020B0503020204020204" pitchFamily="34" charset="-122"/>
              </a:rPr>
              <a:t>林德布拉德算子</a:t>
            </a:r>
            <a:r>
              <a:rPr lang="zh-CN" altLang="en-US" b="1">
                <a:latin typeface="微软雅黑" panose="020B0503020204020204" pitchFamily="34" charset="-122"/>
                <a:ea typeface="微软雅黑" panose="020B0503020204020204" pitchFamily="34" charset="-122"/>
              </a:rPr>
              <a:t>幺正变幻得到。</a:t>
            </a:r>
          </a:p>
        </p:txBody>
      </p:sp>
    </p:spTree>
    <p:extLst>
      <p:ext uri="{BB962C8B-B14F-4D97-AF65-F5344CB8AC3E}">
        <p14:creationId xmlns:p14="http://schemas.microsoft.com/office/powerpoint/2010/main" val="25339201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E1B8B-B7B8-07BA-3908-120599E8C30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F0EA3CF-4B17-3A72-4459-88334A7ABE8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486A0A9-F7AF-D93B-5DD0-790DF04B280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DCA2D227-9B0A-21F9-E15B-8BC8A72F865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F75D07D-D178-EFDA-AEB2-80F6D19970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2F3898A1-D281-9B21-ED49-FC40488CBC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EC90A3EF-169B-AFEF-3EB4-2D9B3FDEF46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CB97EA8-7B16-BD01-29E5-EDA9467992F5}"/>
              </a:ext>
            </a:extLst>
          </p:cNvPr>
          <p:cNvPicPr>
            <a:picLocks noChangeAspect="1"/>
          </p:cNvPicPr>
          <p:nvPr/>
        </p:nvPicPr>
        <p:blipFill>
          <a:blip r:embed="rId3"/>
          <a:stretch>
            <a:fillRect/>
          </a:stretch>
        </p:blipFill>
        <p:spPr>
          <a:xfrm>
            <a:off x="264000" y="909000"/>
            <a:ext cx="6264459" cy="527745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A4E4EEF1-A61F-71A9-519A-16D9D66349AF}"/>
                  </a:ext>
                </a:extLst>
              </p14:cNvPr>
              <p14:cNvContentPartPr/>
              <p14:nvPr/>
            </p14:nvContentPartPr>
            <p14:xfrm>
              <a:off x="685378" y="1025505"/>
              <a:ext cx="2729880" cy="27360"/>
            </p14:xfrm>
          </p:contentPart>
        </mc:Choice>
        <mc:Fallback xmlns="">
          <p:pic>
            <p:nvPicPr>
              <p:cNvPr id="6" name="墨迹 5">
                <a:extLst>
                  <a:ext uri="{FF2B5EF4-FFF2-40B4-BE49-F238E27FC236}">
                    <a16:creationId xmlns:a16="http://schemas.microsoft.com/office/drawing/2014/main" id="{A4E4EEF1-A61F-71A9-519A-16D9D66349AF}"/>
                  </a:ext>
                </a:extLst>
              </p:cNvPr>
              <p:cNvPicPr/>
              <p:nvPr/>
            </p:nvPicPr>
            <p:blipFill>
              <a:blip r:embed="rId5"/>
              <a:stretch>
                <a:fillRect/>
              </a:stretch>
            </p:blipFill>
            <p:spPr>
              <a:xfrm>
                <a:off x="631738" y="917505"/>
                <a:ext cx="2837520" cy="243000"/>
              </a:xfrm>
              <a:prstGeom prst="rect">
                <a:avLst/>
              </a:prstGeom>
            </p:spPr>
          </p:pic>
        </mc:Fallback>
      </mc:AlternateContent>
      <p:pic>
        <p:nvPicPr>
          <p:cNvPr id="13" name="图片 12">
            <a:extLst>
              <a:ext uri="{FF2B5EF4-FFF2-40B4-BE49-F238E27FC236}">
                <a16:creationId xmlns:a16="http://schemas.microsoft.com/office/drawing/2014/main" id="{2668B4A2-1009-F4F9-E372-C76D9699B171}"/>
              </a:ext>
            </a:extLst>
          </p:cNvPr>
          <p:cNvPicPr>
            <a:picLocks noChangeAspect="1"/>
          </p:cNvPicPr>
          <p:nvPr/>
        </p:nvPicPr>
        <p:blipFill>
          <a:blip r:embed="rId6"/>
          <a:stretch>
            <a:fillRect/>
          </a:stretch>
        </p:blipFill>
        <p:spPr>
          <a:xfrm>
            <a:off x="6787284" y="1773000"/>
            <a:ext cx="5153234" cy="3867720"/>
          </a:xfrm>
          <a:prstGeom prst="rect">
            <a:avLst/>
          </a:prstGeom>
        </p:spPr>
      </p:pic>
    </p:spTree>
    <p:extLst>
      <p:ext uri="{BB962C8B-B14F-4D97-AF65-F5344CB8AC3E}">
        <p14:creationId xmlns:p14="http://schemas.microsoft.com/office/powerpoint/2010/main" val="308038769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ACF1-8C96-0BA9-6B13-C6E22EF3FF9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61D4778-DA3B-DF15-6B7A-ED8F7FD1AA6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DCB947F-F623-223D-C6AF-A77ED489A31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D58F17D-1C4A-C427-02C6-E94C0A7E9D7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560B2C2A-1DDC-AFF8-4F50-1A43A6F976B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7DFC6D9-4817-1BC8-F195-64F7DF7B6D7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5ACA3C1-9B03-A77E-1616-A73AC782D95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F19B8CA-9FD5-2C40-E6F3-29852E2035CE}"/>
              </a:ext>
            </a:extLst>
          </p:cNvPr>
          <p:cNvPicPr>
            <a:picLocks noChangeAspect="1"/>
          </p:cNvPicPr>
          <p:nvPr/>
        </p:nvPicPr>
        <p:blipFill>
          <a:blip r:embed="rId5"/>
          <a:stretch>
            <a:fillRect/>
          </a:stretch>
        </p:blipFill>
        <p:spPr>
          <a:xfrm>
            <a:off x="3576000" y="1150887"/>
            <a:ext cx="5720065" cy="1416222"/>
          </a:xfrm>
          <a:prstGeom prst="rect">
            <a:avLst/>
          </a:prstGeom>
        </p:spPr>
      </p:pic>
      <p:pic>
        <p:nvPicPr>
          <p:cNvPr id="8" name="图片 7">
            <a:extLst>
              <a:ext uri="{FF2B5EF4-FFF2-40B4-BE49-F238E27FC236}">
                <a16:creationId xmlns:a16="http://schemas.microsoft.com/office/drawing/2014/main" id="{7CA90F3A-3CB8-9D20-5969-69A8FBEFFE95}"/>
              </a:ext>
            </a:extLst>
          </p:cNvPr>
          <p:cNvPicPr>
            <a:picLocks noChangeAspect="1"/>
          </p:cNvPicPr>
          <p:nvPr/>
        </p:nvPicPr>
        <p:blipFill>
          <a:blip r:embed="rId6"/>
          <a:stretch>
            <a:fillRect/>
          </a:stretch>
        </p:blipFill>
        <p:spPr>
          <a:xfrm>
            <a:off x="3792000" y="2555959"/>
            <a:ext cx="5256000" cy="3300280"/>
          </a:xfrm>
          <a:prstGeom prst="rect">
            <a:avLst/>
          </a:prstGeom>
        </p:spPr>
      </p:pic>
    </p:spTree>
    <p:extLst>
      <p:ext uri="{BB962C8B-B14F-4D97-AF65-F5344CB8AC3E}">
        <p14:creationId xmlns:p14="http://schemas.microsoft.com/office/powerpoint/2010/main" val="87931842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C257470-033B-8281-B50E-362432BAFF85}"/>
              </a:ext>
            </a:extLst>
          </p:cNvPr>
          <p:cNvPicPr>
            <a:picLocks noChangeAspect="1"/>
          </p:cNvPicPr>
          <p:nvPr/>
        </p:nvPicPr>
        <p:blipFill>
          <a:blip r:embed="rId5"/>
          <a:stretch>
            <a:fillRect/>
          </a:stretch>
        </p:blipFill>
        <p:spPr>
          <a:xfrm>
            <a:off x="1560000" y="862330"/>
            <a:ext cx="9571234" cy="5548541"/>
          </a:xfrm>
          <a:prstGeom prst="rect">
            <a:avLst/>
          </a:prstGeom>
        </p:spPr>
      </p:pic>
    </p:spTree>
    <p:extLst>
      <p:ext uri="{BB962C8B-B14F-4D97-AF65-F5344CB8AC3E}">
        <p14:creationId xmlns:p14="http://schemas.microsoft.com/office/powerpoint/2010/main" val="4343450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D8D9-F0EC-1849-8237-ED1B673FCEB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B7C898F-8AF3-7DDA-6292-A60777146EA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76E629F-6405-3A63-F830-575C9C627BC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F33A408-10C2-C41B-7F64-1E92D0F599D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6906E94-FBD9-4391-50FD-28E05A84335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5EE1C2E-A010-7A22-FE2F-AFA4B9A4698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CDDDAA9-A928-559B-81C2-8538B95B1DD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2CFDC88-2936-CDD9-1EDE-F6375529656D}"/>
              </a:ext>
            </a:extLst>
          </p:cNvPr>
          <p:cNvPicPr>
            <a:picLocks noChangeAspect="1"/>
          </p:cNvPicPr>
          <p:nvPr/>
        </p:nvPicPr>
        <p:blipFill>
          <a:blip r:embed="rId5"/>
          <a:stretch>
            <a:fillRect/>
          </a:stretch>
        </p:blipFill>
        <p:spPr>
          <a:xfrm>
            <a:off x="192000" y="750164"/>
            <a:ext cx="4176000" cy="5673806"/>
          </a:xfrm>
          <a:prstGeom prst="rect">
            <a:avLst/>
          </a:prstGeom>
        </p:spPr>
      </p:pic>
      <p:pic>
        <p:nvPicPr>
          <p:cNvPr id="9" name="图片 8">
            <a:extLst>
              <a:ext uri="{FF2B5EF4-FFF2-40B4-BE49-F238E27FC236}">
                <a16:creationId xmlns:a16="http://schemas.microsoft.com/office/drawing/2014/main" id="{087B58EE-BF61-A14D-15B9-A8E10898BC34}"/>
              </a:ext>
            </a:extLst>
          </p:cNvPr>
          <p:cNvPicPr>
            <a:picLocks noChangeAspect="1"/>
          </p:cNvPicPr>
          <p:nvPr/>
        </p:nvPicPr>
        <p:blipFill>
          <a:blip r:embed="rId6"/>
          <a:srcRect l="1457" r="2047"/>
          <a:stretch>
            <a:fillRect/>
          </a:stretch>
        </p:blipFill>
        <p:spPr>
          <a:xfrm>
            <a:off x="4512000" y="1109212"/>
            <a:ext cx="7606101" cy="4637029"/>
          </a:xfrm>
          <a:prstGeom prst="rect">
            <a:avLst/>
          </a:prstGeom>
        </p:spPr>
      </p:pic>
    </p:spTree>
    <p:extLst>
      <p:ext uri="{BB962C8B-B14F-4D97-AF65-F5344CB8AC3E}">
        <p14:creationId xmlns:p14="http://schemas.microsoft.com/office/powerpoint/2010/main" val="375372990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103F0-F549-7554-928F-3B0C4D59112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E891A32-18CD-AA57-CA4F-B076BC5A61F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FF9A797-6029-6DF1-4654-553F2380BB5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4FCB1102-8162-D323-69D1-190A4B86874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9770D9D-7D65-DDD5-71F8-0510AD2E59A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D75C748-3567-669C-6E13-E57372BA9B2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BE61732-D466-0B0F-3610-B79A743BE10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3C2A779-F445-4347-9744-CA2B1502C827}"/>
              </a:ext>
            </a:extLst>
          </p:cNvPr>
          <p:cNvPicPr>
            <a:picLocks noChangeAspect="1"/>
          </p:cNvPicPr>
          <p:nvPr/>
        </p:nvPicPr>
        <p:blipFill>
          <a:blip r:embed="rId5"/>
          <a:srcRect l="7630" r="6541" b="25393"/>
          <a:stretch>
            <a:fillRect/>
          </a:stretch>
        </p:blipFill>
        <p:spPr>
          <a:xfrm>
            <a:off x="7107975" y="810404"/>
            <a:ext cx="4680000" cy="5712633"/>
          </a:xfrm>
          <a:prstGeom prst="rect">
            <a:avLst/>
          </a:prstGeom>
        </p:spPr>
      </p:pic>
      <p:pic>
        <p:nvPicPr>
          <p:cNvPr id="10" name="图片 9">
            <a:extLst>
              <a:ext uri="{FF2B5EF4-FFF2-40B4-BE49-F238E27FC236}">
                <a16:creationId xmlns:a16="http://schemas.microsoft.com/office/drawing/2014/main" id="{306AC5AE-845E-4019-4962-7B98B8DDAFA3}"/>
              </a:ext>
            </a:extLst>
          </p:cNvPr>
          <p:cNvPicPr>
            <a:picLocks noChangeAspect="1"/>
          </p:cNvPicPr>
          <p:nvPr/>
        </p:nvPicPr>
        <p:blipFill>
          <a:blip r:embed="rId6"/>
          <a:stretch>
            <a:fillRect/>
          </a:stretch>
        </p:blipFill>
        <p:spPr>
          <a:xfrm>
            <a:off x="696000" y="981000"/>
            <a:ext cx="5986290" cy="5226373"/>
          </a:xfrm>
          <a:prstGeom prst="rect">
            <a:avLst/>
          </a:prstGeom>
        </p:spPr>
      </p:pic>
    </p:spTree>
    <p:extLst>
      <p:ext uri="{BB962C8B-B14F-4D97-AF65-F5344CB8AC3E}">
        <p14:creationId xmlns:p14="http://schemas.microsoft.com/office/powerpoint/2010/main" val="13212721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69</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p:cNvSpPr txBox="1"/>
          <p:nvPr/>
        </p:nvSpPr>
        <p:spPr>
          <a:xfrm>
            <a:off x="-24000" y="765000"/>
            <a:ext cx="11357699" cy="46037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1 The modeling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DB4A520-3A52-1F7B-E533-0413F6DE3E6B}"/>
              </a:ext>
            </a:extLst>
          </p:cNvPr>
          <p:cNvPicPr>
            <a:picLocks noChangeAspect="1"/>
          </p:cNvPicPr>
          <p:nvPr/>
        </p:nvPicPr>
        <p:blipFill>
          <a:blip r:embed="rId3"/>
          <a:stretch>
            <a:fillRect/>
          </a:stretch>
        </p:blipFill>
        <p:spPr>
          <a:xfrm>
            <a:off x="1056000" y="1273407"/>
            <a:ext cx="4215430" cy="5265519"/>
          </a:xfrm>
          <a:prstGeom prst="rect">
            <a:avLst/>
          </a:prstGeom>
        </p:spPr>
      </p:pic>
      <p:cxnSp>
        <p:nvCxnSpPr>
          <p:cNvPr id="13" name="直接箭头连接符 12">
            <a:extLst>
              <a:ext uri="{FF2B5EF4-FFF2-40B4-BE49-F238E27FC236}">
                <a16:creationId xmlns:a16="http://schemas.microsoft.com/office/drawing/2014/main" id="{66F3342F-A4C2-929C-831A-27EDDC5EDF3D}"/>
              </a:ext>
            </a:extLst>
          </p:cNvPr>
          <p:cNvCxnSpPr>
            <a:cxnSpLocks/>
          </p:cNvCxnSpPr>
          <p:nvPr/>
        </p:nvCxnSpPr>
        <p:spPr>
          <a:xfrm flipV="1">
            <a:off x="5271430" y="1773000"/>
            <a:ext cx="824570" cy="251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7C401B9-D95B-DE79-0913-B2C6F70E019C}"/>
                  </a:ext>
                </a:extLst>
              </p:cNvPr>
              <p:cNvSpPr txBox="1"/>
              <p:nvPr/>
            </p:nvSpPr>
            <p:spPr>
              <a:xfrm>
                <a:off x="6024000" y="1412635"/>
                <a:ext cx="6203942" cy="1800365"/>
              </a:xfrm>
              <a:prstGeom prst="rect">
                <a:avLst/>
              </a:prstGeom>
              <a:noFill/>
            </p:spPr>
            <p:txBody>
              <a:bodyPr wrap="none" rtlCol="0">
                <a:spAutoFit/>
              </a:bodyPr>
              <a:lstStyle/>
              <a:p>
                <a:r>
                  <a:rPr lang="zh-CN" altLang="en-US" b="1">
                    <a:latin typeface="微软雅黑" panose="020B0503020204020204" pitchFamily="34" charset="-122"/>
                    <a:ea typeface="微软雅黑" panose="020B0503020204020204" pitchFamily="34" charset="-122"/>
                  </a:rPr>
                  <a:t>量子堙灭和创造算符的演化过程可由基态通过幺正变换得到</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同时幺正矩阵满足</a:t>
                </a:r>
                <a:r>
                  <a:rPr lang="zh-CN" altLang="en-US" b="1">
                    <a:solidFill>
                      <a:srgbClr val="FF0000"/>
                    </a:solidFill>
                    <a:latin typeface="微软雅黑" panose="020B0503020204020204" pitchFamily="34" charset="-122"/>
                    <a:ea typeface="微软雅黑" panose="020B0503020204020204" pitchFamily="34" charset="-122"/>
                  </a:rPr>
                  <a:t>海森堡方程</a:t>
                </a:r>
                <a:r>
                  <a:rPr lang="zh-CN" altLang="en-US" b="1">
                    <a:latin typeface="微软雅黑" panose="020B0503020204020204" pitchFamily="34" charset="-122"/>
                    <a:ea typeface="微软雅黑" panose="020B0503020204020204" pitchFamily="34" charset="-122"/>
                  </a:rPr>
                  <a:t>的对易原理：</a:t>
                </a:r>
                <a:endParaRPr lang="en-US" altLang="zh-CN" b="1">
                  <a:latin typeface="微软雅黑" panose="020B0503020204020204" pitchFamily="34" charset="-122"/>
                  <a:ea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𝒂</m:t>
                              </m:r>
                            </m:e>
                          </m:acc>
                        </m:e>
                        <m:sub>
                          <m:r>
                            <a:rPr lang="en-US" altLang="zh-CN" b="1" i="1" smtClean="0">
                              <a:latin typeface="Cambria Math" panose="02040503050406030204" pitchFamily="18" charset="0"/>
                            </a:rPr>
                            <m:t>𝒋</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𝒋</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𝑯</m:t>
                          </m:r>
                        </m:e>
                      </m:d>
                      <m:r>
                        <a:rPr lang="en-US" altLang="zh-CN" b="1"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𝒋</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𝒋</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m:oMathPara>
                </a14:m>
                <a:endParaRPr lang="en-US" altLang="zh-CN" b="1">
                  <a:latin typeface="微软雅黑" panose="020B0503020204020204" pitchFamily="34" charset="-122"/>
                  <a:ea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rPr>
                  <a:t>                                     </a:t>
                </a:r>
              </a:p>
              <a:p>
                <a:r>
                  <a:rPr lang="en-US" altLang="zh-CN" b="1">
                    <a:latin typeface="微软雅黑" panose="020B0503020204020204" pitchFamily="34" charset="-122"/>
                    <a:ea typeface="微软雅黑" panose="020B0503020204020204" pitchFamily="34" charset="-122"/>
                  </a:rPr>
                  <a:t>                                     ——Heisenberg picture(1927)</a:t>
                </a:r>
                <a:endParaRPr lang="zh-CN" altLang="en-US" b="1">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E7C401B9-D95B-DE79-0913-B2C6F70E019C}"/>
                  </a:ext>
                </a:extLst>
              </p:cNvPr>
              <p:cNvSpPr txBox="1">
                <a:spLocks noRot="1" noChangeAspect="1" noMove="1" noResize="1" noEditPoints="1" noAdjustHandles="1" noChangeArrowheads="1" noChangeShapeType="1" noTextEdit="1"/>
              </p:cNvSpPr>
              <p:nvPr/>
            </p:nvSpPr>
            <p:spPr>
              <a:xfrm>
                <a:off x="6024000" y="1412635"/>
                <a:ext cx="6203942" cy="1800365"/>
              </a:xfrm>
              <a:prstGeom prst="rect">
                <a:avLst/>
              </a:prstGeom>
              <a:blipFill>
                <a:blip r:embed="rId4"/>
                <a:stretch>
                  <a:fillRect l="-786" t="-2034" r="-98" b="-4746"/>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3C916355-5E99-214E-33AA-279A43EC238F}"/>
              </a:ext>
            </a:extLst>
          </p:cNvPr>
          <p:cNvCxnSpPr>
            <a:cxnSpLocks/>
          </p:cNvCxnSpPr>
          <p:nvPr/>
        </p:nvCxnSpPr>
        <p:spPr>
          <a:xfrm flipV="1">
            <a:off x="5271430" y="3789000"/>
            <a:ext cx="680570" cy="360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94D53D-71FB-58DC-085A-F8BDB4ACDC70}"/>
              </a:ext>
            </a:extLst>
          </p:cNvPr>
          <p:cNvSpPr txBox="1"/>
          <p:nvPr/>
        </p:nvSpPr>
        <p:spPr>
          <a:xfrm>
            <a:off x="5880000" y="3357000"/>
            <a:ext cx="6323791" cy="1200329"/>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将量子演化过程假设为满足真空态做</a:t>
            </a:r>
            <a:r>
              <a:rPr lang="zh-CN" altLang="en-US" b="1">
                <a:solidFill>
                  <a:srgbClr val="FF0000"/>
                </a:solidFill>
                <a:latin typeface="微软雅黑" panose="020B0503020204020204" pitchFamily="34" charset="-122"/>
                <a:ea typeface="微软雅黑" panose="020B0503020204020204" pitchFamily="34" charset="-122"/>
              </a:rPr>
              <a:t>布朗运动</a:t>
            </a:r>
            <a:r>
              <a:rPr lang="zh-CN" altLang="en-US" b="1">
                <a:latin typeface="微软雅黑" panose="020B0503020204020204" pitchFamily="34" charset="-122"/>
                <a:ea typeface="微软雅黑" panose="020B0503020204020204" pitchFamily="34" charset="-122"/>
              </a:rPr>
              <a:t>的玻色子，即满足</a:t>
            </a:r>
            <a:r>
              <a:rPr lang="en-US" altLang="zh-CN" b="1">
                <a:latin typeface="微软雅黑" panose="020B0503020204020204" pitchFamily="34" charset="-122"/>
                <a:ea typeface="微软雅黑" panose="020B0503020204020204" pitchFamily="34" charset="-122"/>
              </a:rPr>
              <a:t>Ito</a:t>
            </a:r>
            <a:r>
              <a:rPr lang="zh-CN" altLang="en-US" b="1">
                <a:latin typeface="微软雅黑" panose="020B0503020204020204" pitchFamily="34" charset="-122"/>
                <a:ea typeface="微软雅黑" panose="020B0503020204020204" pitchFamily="34" charset="-122"/>
              </a:rPr>
              <a:t>积分。同时在玻色量子场（</a:t>
            </a:r>
            <a:r>
              <a:rPr lang="en-US" altLang="zh-CN" b="1">
                <a:latin typeface="微软雅黑" panose="020B0503020204020204" pitchFamily="34" charset="-122"/>
                <a:ea typeface="微软雅黑" panose="020B0503020204020204" pitchFamily="34" charset="-122"/>
              </a:rPr>
              <a:t>Vacuum bosonic fields</a:t>
            </a:r>
            <a:r>
              <a:rPr lang="zh-CN" altLang="en-US" b="1">
                <a:latin typeface="微软雅黑" panose="020B0503020204020204" pitchFamily="34" charset="-122"/>
                <a:ea typeface="微软雅黑" panose="020B0503020204020204" pitchFamily="34" charset="-122"/>
              </a:rPr>
              <a:t>）中作为介质完成状态交互。</a:t>
            </a:r>
            <a:r>
              <a:rPr lang="en-US" altLang="zh-CN" b="1">
                <a:latin typeface="微软雅黑" panose="020B0503020204020204" pitchFamily="34" charset="-122"/>
                <a:ea typeface="微软雅黑" panose="020B0503020204020204" pitchFamily="34" charset="-122"/>
              </a:rPr>
              <a:t>                                   </a:t>
            </a:r>
          </a:p>
          <a:p>
            <a:r>
              <a:rPr lang="en-US" altLang="zh-CN" b="1">
                <a:latin typeface="微软雅黑" panose="020B0503020204020204" pitchFamily="34" charset="-122"/>
                <a:ea typeface="微软雅黑" panose="020B0503020204020204" pitchFamily="34" charset="-122"/>
              </a:rPr>
              <a:t>                                     </a:t>
            </a:r>
            <a:endParaRPr lang="zh-CN" altLang="en-US" b="1">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C52CA770-E304-3184-F2BD-08CE7FFDF1B2}"/>
              </a:ext>
            </a:extLst>
          </p:cNvPr>
          <p:cNvPicPr>
            <a:picLocks noChangeAspect="1"/>
          </p:cNvPicPr>
          <p:nvPr/>
        </p:nvPicPr>
        <p:blipFill>
          <a:blip r:embed="rId5"/>
          <a:stretch>
            <a:fillRect/>
          </a:stretch>
        </p:blipFill>
        <p:spPr>
          <a:xfrm>
            <a:off x="6426365" y="4325054"/>
            <a:ext cx="4968000" cy="2217964"/>
          </a:xfrm>
          <a:prstGeom prst="rect">
            <a:avLst/>
          </a:prstGeom>
        </p:spPr>
      </p:pic>
      <p:sp>
        <p:nvSpPr>
          <p:cNvPr id="20" name="矩形 19">
            <a:extLst>
              <a:ext uri="{FF2B5EF4-FFF2-40B4-BE49-F238E27FC236}">
                <a16:creationId xmlns:a16="http://schemas.microsoft.com/office/drawing/2014/main" id="{4994683A-95E7-4D07-E775-9DD6C9EEAD63}"/>
              </a:ext>
            </a:extLst>
          </p:cNvPr>
          <p:cNvSpPr/>
          <p:nvPr/>
        </p:nvSpPr>
        <p:spPr>
          <a:xfrm>
            <a:off x="2208000" y="5229000"/>
            <a:ext cx="3063430" cy="355593"/>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21B4660-0B9C-E3B0-2741-D0C53EACE46B}"/>
              </a:ext>
            </a:extLst>
          </p:cNvPr>
          <p:cNvSpPr/>
          <p:nvPr/>
        </p:nvSpPr>
        <p:spPr>
          <a:xfrm>
            <a:off x="7594256" y="4856870"/>
            <a:ext cx="3901744" cy="355593"/>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047941"/>
            <a:ext cx="9215755" cy="285686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76539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6" name="矩形 5"/>
          <p:cNvSpPr/>
          <p:nvPr/>
        </p:nvSpPr>
        <p:spPr>
          <a:xfrm>
            <a:off x="1487805" y="4315046"/>
            <a:ext cx="9215755" cy="206595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1770195" y="407700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8" name="文本框 7"/>
          <p:cNvSpPr txBox="1"/>
          <p:nvPr/>
        </p:nvSpPr>
        <p:spPr>
          <a:xfrm>
            <a:off x="1529960" y="4399300"/>
            <a:ext cx="9030040" cy="901700"/>
          </a:xfrm>
          <a:prstGeom prst="rect">
            <a:avLst/>
          </a:prstGeom>
          <a:noFill/>
        </p:spPr>
        <p:txBody>
          <a:bodyPr wrap="square">
            <a:no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a:latin typeface="Times New Roman" panose="02020603050405020304" pitchFamily="18" charset="0"/>
                <a:cs typeface="Times New Roman" panose="02020603050405020304" pitchFamily="18" charset="0"/>
              </a:rPr>
              <a:t>To enhance the practical applicability of the algorithm, we need to further improve its yield by addressing challenges such as avoiding local optima. Last, to further enhance the performance of quantum systems, we need to improve the algorithm to effectively handle low-frequency and non-Markovian noise.</a:t>
            </a:r>
            <a:endParaRPr lang="en-US" altLang="zh-CN"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466215" y="1281865"/>
            <a:ext cx="9231630" cy="171513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a:latin typeface="Times New Roman" panose="02020603050405020304" pitchFamily="18" charset="0"/>
                <a:cs typeface="Times New Roman" panose="02020603050405020304" pitchFamily="18" charset="0"/>
              </a:rPr>
              <a:t>We propose a GRAPE algorithm for optimal and robust control of open quantum systems. This approximate Open-GRAPE algorithm, instead of offering entirely new control solutions that the Closed GRAPE could not uncover, shows a higher probability of finding the potential control pulses that suppress the impact of perturbations and are robust against parameter uncertainties.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6730" y="1960245"/>
            <a:ext cx="13298805" cy="2053530"/>
            <a:chOff x="1127760" y="1960245"/>
            <a:chExt cx="10008870" cy="2053213"/>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127760" y="2102755"/>
              <a:ext cx="10008870" cy="13073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Neighboring State-Aware Policy for Deep</a:t>
              </a:r>
            </a:p>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Reinforcement Learning</a:t>
              </a:r>
            </a:p>
          </p:txBody>
        </p:sp>
        <p:sp>
          <p:nvSpPr>
            <p:cNvPr id="3" name="文本框 2"/>
            <p:cNvSpPr txBox="1"/>
            <p:nvPr/>
          </p:nvSpPr>
          <p:spPr>
            <a:xfrm>
              <a:off x="1579628" y="3428773"/>
              <a:ext cx="9362440" cy="58468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Sophie G. Schirmer , Member, IEEE, Frank C. Langbein , Member, IEEE, Carrie Ann Weidner ,</a:t>
              </a:r>
            </a:p>
            <a:p>
              <a:r>
                <a:rPr lang="en-US" altLang="zh-CN" sz="1600">
                  <a:solidFill>
                    <a:schemeClr val="bg1"/>
                  </a:solidFill>
                  <a:latin typeface="Times New Roman" panose="02020603050405020304" pitchFamily="18" charset="0"/>
                  <a:cs typeface="Times New Roman" panose="02020603050405020304" pitchFamily="18" charset="0"/>
                </a:rPr>
                <a:t>and Edmond Jonckheere , Life Fellow, IEEE</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1000124" cy="646331"/>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IEEE Transactions on Automatic Control (Regular Article)</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b="1">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2024</a:t>
            </a:r>
            <a:endParaRPr lang="en-US" altLang="zh-CN" dirty="0">
              <a:latin typeface="Times New Roman" panose="02020603050405020304" pitchFamily="18" charset="0"/>
              <a:cs typeface="Times New Roman" panose="02020603050405020304" pitchFamily="18" charset="0"/>
              <a:sym typeface="+mn-ea"/>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BD44-D26E-AB3F-B079-486AE1B33C4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FAD2C12-2827-0F99-8900-AD245ED9CB8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87DDACA-4684-84CD-C0FB-4CB0EEE1D9BD}"/>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CFBDEA49-1964-85EB-73B2-AA7B9E31CDD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7F90CAE3-D9E5-0F1A-0F93-1DC5D3AE651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95EDE0B7-5271-22EC-AA11-927944D74DE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54F7E5CF-1881-74E2-1F85-2B3B9050295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6A24A0F-AA00-792D-E908-267F474792D9}"/>
              </a:ext>
            </a:extLst>
          </p:cNvPr>
          <p:cNvSpPr txBox="1"/>
          <p:nvPr/>
        </p:nvSpPr>
        <p:spPr>
          <a:xfrm>
            <a:off x="497205" y="847090"/>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Most uncertainties arising from limited knowledge of Hamiltonians, decoherence processes and initial state preparation errors impact the effectiveness of the control schemes.</a:t>
            </a: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The </a:t>
            </a:r>
            <a:r>
              <a:rPr lang="en-US" altLang="zh-CN" sz="2000" dirty="0">
                <a:latin typeface="Times New Roman" panose="02020603050405020304" pitchFamily="18" charset="0"/>
                <a:cs typeface="Times New Roman" panose="02020603050405020304" pitchFamily="18" charset="0"/>
              </a:rPr>
              <a:t>short-sighted policy design often results in suboptimal behaviors, such as oscillations or failure to plan for delayed rewards.</a:t>
            </a:r>
          </a:p>
        </p:txBody>
      </p:sp>
      <p:sp>
        <p:nvSpPr>
          <p:cNvPr id="2" name="文本框 1">
            <a:extLst>
              <a:ext uri="{FF2B5EF4-FFF2-40B4-BE49-F238E27FC236}">
                <a16:creationId xmlns:a16="http://schemas.microsoft.com/office/drawing/2014/main" id="{E2CAFAFF-FA09-7338-FB07-1AFECB71F7ED}"/>
              </a:ext>
            </a:extLst>
          </p:cNvPr>
          <p:cNvSpPr txBox="1"/>
          <p:nvPr/>
        </p:nvSpPr>
        <p:spPr>
          <a:xfrm>
            <a:off x="479376" y="3276681"/>
            <a:ext cx="11060430" cy="2714654"/>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Method:</a:t>
            </a:r>
            <a:endParaRPr lang="en-US" altLang="zh-CN" sz="200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This paper demonstrate applicability of the various concepts to two cases that have no classical counterparts: pure dephasing acting in the Hamiltonian basis (i.e., an eigenbasis of the Hamiltonian) and dissipative cavity dynamics. A deeper underlying issue is whether the classical limitation of conflict between performance and sensitivity of performance to uncertainties holds in coherent quantum control and in the presence of decoherence.</a:t>
            </a:r>
          </a:p>
        </p:txBody>
      </p:sp>
    </p:spTree>
    <p:extLst>
      <p:ext uri="{BB962C8B-B14F-4D97-AF65-F5344CB8AC3E}">
        <p14:creationId xmlns:p14="http://schemas.microsoft.com/office/powerpoint/2010/main" val="2749226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BD12-D4BD-E92F-BE1F-5F9EC99FFB3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35522C5-E249-0F0B-450F-FBEBD20BAF98}"/>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B79C1C8-34BC-301F-FF96-8FF94E0E4F6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55E277C7-7724-D6D6-CDB2-74BC5ED9DCC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6806C40-E40F-A36D-EC73-B74328D4F6D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22AE215-605E-5C0F-9596-7800E51FABA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F9F0127-545A-E96F-9E06-1BF54E88C22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51DDC9D-1260-800C-FB6F-7EDC530CF5AD}"/>
              </a:ext>
            </a:extLst>
          </p:cNvPr>
          <p:cNvPicPr>
            <a:picLocks noChangeAspect="1"/>
          </p:cNvPicPr>
          <p:nvPr/>
        </p:nvPicPr>
        <p:blipFill>
          <a:blip r:embed="rId3"/>
          <a:stretch>
            <a:fillRect/>
          </a:stretch>
        </p:blipFill>
        <p:spPr>
          <a:xfrm>
            <a:off x="1000981" y="731929"/>
            <a:ext cx="5026660" cy="5791108"/>
          </a:xfrm>
          <a:prstGeom prst="rect">
            <a:avLst/>
          </a:prstGeom>
        </p:spPr>
      </p:pic>
      <p:sp>
        <p:nvSpPr>
          <p:cNvPr id="6" name="文本框 5">
            <a:extLst>
              <a:ext uri="{FF2B5EF4-FFF2-40B4-BE49-F238E27FC236}">
                <a16:creationId xmlns:a16="http://schemas.microsoft.com/office/drawing/2014/main" id="{54198C49-8726-C6C0-B323-6D7139B0AAD5}"/>
              </a:ext>
            </a:extLst>
          </p:cNvPr>
          <p:cNvSpPr txBox="1"/>
          <p:nvPr/>
        </p:nvSpPr>
        <p:spPr>
          <a:xfrm>
            <a:off x="6164361" y="4221000"/>
            <a:ext cx="3406647"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Lindblad</a:t>
            </a:r>
            <a:r>
              <a:rPr lang="zh-CN" altLang="en-US" b="1" dirty="0">
                <a:latin typeface="微软雅黑" panose="020B0503020204020204" pitchFamily="34" charset="-122"/>
                <a:ea typeface="微软雅黑" panose="020B0503020204020204" pitchFamily="34" charset="-122"/>
              </a:rPr>
              <a:t>主方程衡量了量子存在退相干情况下的演化方程。</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967782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D5F1-5733-80EF-A3FA-2BB60652002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33D4028-6297-D3DE-8C96-6C7A746B5B97}"/>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041559D-CED9-79D6-F96C-C2F3FCD5CC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E119A8A-E023-7ADD-6B72-B941DF001F72}"/>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95114154-1FE3-F117-DA49-3F6CB64355D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7C0611E-C615-2CBD-D23E-6744A9F0096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E37D8787-E516-0A7D-AD91-51A6D2D5B6D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3CEF52B-87DF-AB36-CE35-6568F4F9CEBA}"/>
              </a:ext>
            </a:extLst>
          </p:cNvPr>
          <p:cNvPicPr>
            <a:picLocks noChangeAspect="1"/>
          </p:cNvPicPr>
          <p:nvPr/>
        </p:nvPicPr>
        <p:blipFill>
          <a:blip r:embed="rId3"/>
          <a:stretch>
            <a:fillRect/>
          </a:stretch>
        </p:blipFill>
        <p:spPr>
          <a:xfrm>
            <a:off x="843436" y="1112884"/>
            <a:ext cx="4896000" cy="5108632"/>
          </a:xfrm>
          <a:prstGeom prst="rect">
            <a:avLst/>
          </a:prstGeom>
        </p:spPr>
      </p:pic>
      <p:pic>
        <p:nvPicPr>
          <p:cNvPr id="3" name="图片 2">
            <a:extLst>
              <a:ext uri="{FF2B5EF4-FFF2-40B4-BE49-F238E27FC236}">
                <a16:creationId xmlns:a16="http://schemas.microsoft.com/office/drawing/2014/main" id="{C08B2147-4EDD-4A1A-4470-E9C8F7B1D741}"/>
              </a:ext>
            </a:extLst>
          </p:cNvPr>
          <p:cNvPicPr>
            <a:picLocks noChangeAspect="1"/>
          </p:cNvPicPr>
          <p:nvPr/>
        </p:nvPicPr>
        <p:blipFill>
          <a:blip r:embed="rId4"/>
          <a:stretch>
            <a:fillRect/>
          </a:stretch>
        </p:blipFill>
        <p:spPr>
          <a:xfrm>
            <a:off x="6452566" y="1309763"/>
            <a:ext cx="5076635" cy="49410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39F68B6F-F441-7680-CC2C-B18F6EC805CE}"/>
                  </a:ext>
                </a:extLst>
              </p14:cNvPr>
              <p14:cNvContentPartPr/>
              <p14:nvPr/>
            </p14:nvContentPartPr>
            <p14:xfrm>
              <a:off x="6503714" y="2055432"/>
              <a:ext cx="4977720" cy="90360"/>
            </p14:xfrm>
          </p:contentPart>
        </mc:Choice>
        <mc:Fallback xmlns="">
          <p:pic>
            <p:nvPicPr>
              <p:cNvPr id="4" name="墨迹 3">
                <a:extLst>
                  <a:ext uri="{FF2B5EF4-FFF2-40B4-BE49-F238E27FC236}">
                    <a16:creationId xmlns:a16="http://schemas.microsoft.com/office/drawing/2014/main" id="{39F68B6F-F441-7680-CC2C-B18F6EC805CE}"/>
                  </a:ext>
                </a:extLst>
              </p:cNvPr>
              <p:cNvPicPr/>
              <p:nvPr/>
            </p:nvPicPr>
            <p:blipFill>
              <a:blip r:embed="rId6"/>
              <a:stretch>
                <a:fillRect/>
              </a:stretch>
            </p:blipFill>
            <p:spPr>
              <a:xfrm>
                <a:off x="6449714" y="1947432"/>
                <a:ext cx="5085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64D9AC3B-CF04-7603-344B-BF71D31056B4}"/>
                  </a:ext>
                </a:extLst>
              </p14:cNvPr>
              <p14:cNvContentPartPr/>
              <p14:nvPr/>
            </p14:nvContentPartPr>
            <p14:xfrm>
              <a:off x="6517754" y="2309952"/>
              <a:ext cx="1780200" cy="360"/>
            </p14:xfrm>
          </p:contentPart>
        </mc:Choice>
        <mc:Fallback xmlns="">
          <p:pic>
            <p:nvPicPr>
              <p:cNvPr id="6" name="墨迹 5">
                <a:extLst>
                  <a:ext uri="{FF2B5EF4-FFF2-40B4-BE49-F238E27FC236}">
                    <a16:creationId xmlns:a16="http://schemas.microsoft.com/office/drawing/2014/main" id="{64D9AC3B-CF04-7603-344B-BF71D31056B4}"/>
                  </a:ext>
                </a:extLst>
              </p:cNvPr>
              <p:cNvPicPr/>
              <p:nvPr/>
            </p:nvPicPr>
            <p:blipFill>
              <a:blip r:embed="rId8"/>
              <a:stretch>
                <a:fillRect/>
              </a:stretch>
            </p:blipFill>
            <p:spPr>
              <a:xfrm>
                <a:off x="6463754" y="2201952"/>
                <a:ext cx="1887840" cy="216000"/>
              </a:xfrm>
              <a:prstGeom prst="rect">
                <a:avLst/>
              </a:prstGeom>
            </p:spPr>
          </p:pic>
        </mc:Fallback>
      </mc:AlternateContent>
    </p:spTree>
    <p:extLst>
      <p:ext uri="{BB962C8B-B14F-4D97-AF65-F5344CB8AC3E}">
        <p14:creationId xmlns:p14="http://schemas.microsoft.com/office/powerpoint/2010/main" val="37894403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D1B9-F6D1-588A-F1F5-D033591910D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AF5D5AF-C5DB-01C0-7AD5-0C21D1811F1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6CF617F-A42E-E33C-4E10-DCE599FB58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4ECDAEDC-2BD1-4E44-AF34-A375F99699D8}"/>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4F1DC694-8D47-578A-AC51-C740AC7DB4E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ADDADE8-B24A-2D24-17F5-17787F6E3B2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8255D27-1BC4-F4E0-B115-B80C1CBBDE2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9078FDA-4117-8B3D-3109-C332D7FECEDC}"/>
              </a:ext>
            </a:extLst>
          </p:cNvPr>
          <p:cNvPicPr>
            <a:picLocks noChangeAspect="1"/>
          </p:cNvPicPr>
          <p:nvPr/>
        </p:nvPicPr>
        <p:blipFill>
          <a:blip r:embed="rId3"/>
          <a:srcRect t="2009"/>
          <a:stretch>
            <a:fillRect/>
          </a:stretch>
        </p:blipFill>
        <p:spPr>
          <a:xfrm>
            <a:off x="301695" y="1989000"/>
            <a:ext cx="5549179" cy="2880000"/>
          </a:xfrm>
          <a:prstGeom prst="rect">
            <a:avLst/>
          </a:prstGeom>
        </p:spPr>
      </p:pic>
      <p:pic>
        <p:nvPicPr>
          <p:cNvPr id="12" name="图片 11">
            <a:extLst>
              <a:ext uri="{FF2B5EF4-FFF2-40B4-BE49-F238E27FC236}">
                <a16:creationId xmlns:a16="http://schemas.microsoft.com/office/drawing/2014/main" id="{7A7814C5-CDEA-DE4D-D41E-C10807CC3DFB}"/>
              </a:ext>
            </a:extLst>
          </p:cNvPr>
          <p:cNvPicPr>
            <a:picLocks noChangeAspect="1"/>
          </p:cNvPicPr>
          <p:nvPr/>
        </p:nvPicPr>
        <p:blipFill>
          <a:blip r:embed="rId4"/>
          <a:stretch>
            <a:fillRect/>
          </a:stretch>
        </p:blipFill>
        <p:spPr>
          <a:xfrm>
            <a:off x="6485889" y="1838751"/>
            <a:ext cx="5402102" cy="3031792"/>
          </a:xfrm>
          <a:prstGeom prst="rect">
            <a:avLst/>
          </a:prstGeom>
        </p:spPr>
      </p:pic>
      <p:sp>
        <p:nvSpPr>
          <p:cNvPr id="13" name="文本框 12">
            <a:extLst>
              <a:ext uri="{FF2B5EF4-FFF2-40B4-BE49-F238E27FC236}">
                <a16:creationId xmlns:a16="http://schemas.microsoft.com/office/drawing/2014/main" id="{EAB9441D-8F54-1C7F-A3F3-797BE05B1C89}"/>
              </a:ext>
            </a:extLst>
          </p:cNvPr>
          <p:cNvSpPr txBox="1"/>
          <p:nvPr/>
        </p:nvSpPr>
        <p:spPr>
          <a:xfrm>
            <a:off x="6403624" y="4936449"/>
            <a:ext cx="5402101"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量子系统的</a:t>
            </a:r>
            <a:r>
              <a:rPr lang="zh-CN" altLang="en-US" b="1" dirty="0">
                <a:solidFill>
                  <a:srgbClr val="FF0000"/>
                </a:solidFill>
                <a:latin typeface="微软雅黑" panose="020B0503020204020204" pitchFamily="34" charset="-122"/>
                <a:ea typeface="微软雅黑" panose="020B0503020204020204" pitchFamily="34" charset="-122"/>
              </a:rPr>
              <a:t>扰动</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误差传递函数的范数                  </a:t>
            </a:r>
            <a:r>
              <a:rPr lang="zh-CN" altLang="en-US" b="1" dirty="0">
                <a:latin typeface="微软雅黑" panose="020B0503020204020204" pitchFamily="34" charset="-122"/>
                <a:ea typeface="微软雅黑" panose="020B0503020204020204" pitchFamily="34" charset="-122"/>
              </a:rPr>
              <a:t>可以被一个经典意义上的</a:t>
            </a:r>
            <a:r>
              <a:rPr lang="zh-CN" altLang="en-US" b="1" dirty="0">
                <a:solidFill>
                  <a:srgbClr val="FF0000"/>
                </a:solidFill>
                <a:latin typeface="微软雅黑" panose="020B0503020204020204" pitchFamily="34" charset="-122"/>
                <a:ea typeface="微软雅黑" panose="020B0503020204020204" pitchFamily="34" charset="-122"/>
              </a:rPr>
              <a:t>结构化奇异值 </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所</a:t>
            </a:r>
            <a:r>
              <a:rPr lang="zh-CN" altLang="en-US" b="1" dirty="0">
                <a:solidFill>
                  <a:srgbClr val="FF0000"/>
                </a:solidFill>
                <a:latin typeface="微软雅黑" panose="020B0503020204020204" pitchFamily="34" charset="-122"/>
                <a:ea typeface="微软雅黑" panose="020B0503020204020204" pitchFamily="34" charset="-122"/>
              </a:rPr>
              <a:t>界定</a:t>
            </a:r>
            <a:r>
              <a:rPr lang="zh-CN" altLang="en-US" b="1" dirty="0">
                <a:latin typeface="微软雅黑" panose="020B0503020204020204" pitchFamily="34" charset="-122"/>
                <a:ea typeface="微软雅黑" panose="020B0503020204020204" pitchFamily="34" charset="-122"/>
              </a:rPr>
              <a:t>，意味着开放量子系统的控制性能可以通过经典鲁棒控制方法分析。</a:t>
            </a:r>
            <a:endParaRPr lang="en-US" altLang="zh-CN" b="1"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2A147377-A788-8648-61CE-3A4C64C75B32}"/>
              </a:ext>
            </a:extLst>
          </p:cNvPr>
          <p:cNvPicPr>
            <a:picLocks noChangeAspect="1"/>
          </p:cNvPicPr>
          <p:nvPr/>
        </p:nvPicPr>
        <p:blipFill>
          <a:blip r:embed="rId5"/>
          <a:stretch>
            <a:fillRect/>
          </a:stretch>
        </p:blipFill>
        <p:spPr>
          <a:xfrm>
            <a:off x="10296374" y="4941000"/>
            <a:ext cx="1199626" cy="310491"/>
          </a:xfrm>
          <a:prstGeom prst="rect">
            <a:avLst/>
          </a:prstGeom>
        </p:spPr>
      </p:pic>
      <p:pic>
        <p:nvPicPr>
          <p:cNvPr id="17" name="图片 16">
            <a:extLst>
              <a:ext uri="{FF2B5EF4-FFF2-40B4-BE49-F238E27FC236}">
                <a16:creationId xmlns:a16="http://schemas.microsoft.com/office/drawing/2014/main" id="{2ABA62D2-82B7-7C9D-FCDD-7296B13123DD}"/>
              </a:ext>
            </a:extLst>
          </p:cNvPr>
          <p:cNvPicPr>
            <a:picLocks noChangeAspect="1"/>
          </p:cNvPicPr>
          <p:nvPr/>
        </p:nvPicPr>
        <p:blipFill>
          <a:blip r:embed="rId6"/>
          <a:stretch>
            <a:fillRect/>
          </a:stretch>
        </p:blipFill>
        <p:spPr>
          <a:xfrm>
            <a:off x="10204698" y="5246180"/>
            <a:ext cx="1291302" cy="310491"/>
          </a:xfrm>
          <a:prstGeom prst="rect">
            <a:avLst/>
          </a:prstGeom>
        </p:spPr>
      </p:pic>
    </p:spTree>
    <p:extLst>
      <p:ext uri="{BB962C8B-B14F-4D97-AF65-F5344CB8AC3E}">
        <p14:creationId xmlns:p14="http://schemas.microsoft.com/office/powerpoint/2010/main" val="151818430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5CC1-BE47-DA6B-AAA4-D99103F149B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2A76185-6F63-5F41-B914-8DF11D6CB95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BC36A90-64EC-1F03-8B0D-43E1C5697DE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19474A49-BF4F-5A8E-42F4-1D6646CE4DB4}"/>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DCB507B-6A2F-1713-7C21-60571BC4C41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7643664-D100-D81C-4727-EB1EE14AA3E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766DCD3-5910-C28B-456C-86EDDFE255A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D3B9AE3F-5090-9B79-F779-3E2F2E81EB93}"/>
              </a:ext>
            </a:extLst>
          </p:cNvPr>
          <p:cNvPicPr>
            <a:picLocks noChangeAspect="1"/>
          </p:cNvPicPr>
          <p:nvPr/>
        </p:nvPicPr>
        <p:blipFill>
          <a:blip r:embed="rId3"/>
          <a:stretch>
            <a:fillRect/>
          </a:stretch>
        </p:blipFill>
        <p:spPr>
          <a:xfrm>
            <a:off x="39920" y="837000"/>
            <a:ext cx="5301976" cy="1728000"/>
          </a:xfrm>
          <a:prstGeom prst="rect">
            <a:avLst/>
          </a:prstGeom>
        </p:spPr>
      </p:pic>
      <p:pic>
        <p:nvPicPr>
          <p:cNvPr id="14" name="图片 13">
            <a:extLst>
              <a:ext uri="{FF2B5EF4-FFF2-40B4-BE49-F238E27FC236}">
                <a16:creationId xmlns:a16="http://schemas.microsoft.com/office/drawing/2014/main" id="{71C61D6A-191B-757B-4A71-1F2321F226DC}"/>
              </a:ext>
            </a:extLst>
          </p:cNvPr>
          <p:cNvPicPr>
            <a:picLocks noChangeAspect="1"/>
          </p:cNvPicPr>
          <p:nvPr/>
        </p:nvPicPr>
        <p:blipFill>
          <a:blip r:embed="rId4"/>
          <a:stretch>
            <a:fillRect/>
          </a:stretch>
        </p:blipFill>
        <p:spPr>
          <a:xfrm>
            <a:off x="-24000" y="2565000"/>
            <a:ext cx="5301977" cy="3466150"/>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墨迹 14">
                <a:extLst>
                  <a:ext uri="{FF2B5EF4-FFF2-40B4-BE49-F238E27FC236}">
                    <a16:creationId xmlns:a16="http://schemas.microsoft.com/office/drawing/2014/main" id="{6DC30BF0-7BC5-7185-3773-D7B08A2D0CDB}"/>
                  </a:ext>
                </a:extLst>
              </p14:cNvPr>
              <p14:cNvContentPartPr/>
              <p14:nvPr/>
            </p14:nvContentPartPr>
            <p14:xfrm>
              <a:off x="1040914" y="2344872"/>
              <a:ext cx="3370320" cy="104400"/>
            </p14:xfrm>
          </p:contentPart>
        </mc:Choice>
        <mc:Fallback xmlns="">
          <p:pic>
            <p:nvPicPr>
              <p:cNvPr id="15" name="墨迹 14">
                <a:extLst>
                  <a:ext uri="{FF2B5EF4-FFF2-40B4-BE49-F238E27FC236}">
                    <a16:creationId xmlns:a16="http://schemas.microsoft.com/office/drawing/2014/main" id="{6DC30BF0-7BC5-7185-3773-D7B08A2D0CDB}"/>
                  </a:ext>
                </a:extLst>
              </p:cNvPr>
              <p:cNvPicPr/>
              <p:nvPr/>
            </p:nvPicPr>
            <p:blipFill>
              <a:blip r:embed="rId6"/>
              <a:stretch>
                <a:fillRect/>
              </a:stretch>
            </p:blipFill>
            <p:spPr>
              <a:xfrm>
                <a:off x="987274" y="2237232"/>
                <a:ext cx="3477960" cy="320040"/>
              </a:xfrm>
              <a:prstGeom prst="rect">
                <a:avLst/>
              </a:prstGeom>
            </p:spPr>
          </p:pic>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A83D457-5433-BF9C-8B10-65FAB19715DB}"/>
                  </a:ext>
                </a:extLst>
              </p:cNvPr>
              <p:cNvSpPr txBox="1"/>
              <p:nvPr/>
            </p:nvSpPr>
            <p:spPr>
              <a:xfrm>
                <a:off x="5151920" y="2100380"/>
                <a:ext cx="5030223"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假设退相干算符</a:t>
                </a:r>
                <a:r>
                  <a:rPr lang="en-US" altLang="zh-CN" b="1" dirty="0">
                    <a:latin typeface="微软雅黑" panose="020B0503020204020204" pitchFamily="34" charset="-122"/>
                    <a:ea typeface="微软雅黑" panose="020B0503020204020204" pitchFamily="34" charset="-122"/>
                  </a:rPr>
                  <a:t>V</a:t>
                </a:r>
                <a:r>
                  <a:rPr lang="zh-CN" altLang="en-US" b="1" dirty="0">
                    <a:latin typeface="微软雅黑" panose="020B0503020204020204" pitchFamily="34" charset="-122"/>
                    <a:ea typeface="微软雅黑" panose="020B0503020204020204" pitchFamily="34" charset="-122"/>
                  </a:rPr>
                  <a:t>与哈密顿算符</a:t>
                </a:r>
                <a:r>
                  <a:rPr lang="en-US" altLang="zh-CN" b="1" dirty="0">
                    <a:latin typeface="微软雅黑" panose="020B0503020204020204" pitchFamily="34" charset="-122"/>
                    <a:ea typeface="微软雅黑" panose="020B0503020204020204" pitchFamily="34" charset="-122"/>
                  </a:rPr>
                  <a:t>H</a:t>
                </a:r>
                <a:r>
                  <a:rPr lang="zh-CN" altLang="en-US" b="1" dirty="0">
                    <a:solidFill>
                      <a:srgbClr val="FF0000"/>
                    </a:solidFill>
                    <a:latin typeface="微软雅黑" panose="020B0503020204020204" pitchFamily="34" charset="-122"/>
                    <a:ea typeface="微软雅黑" panose="020B0503020204020204" pitchFamily="34" charset="-122"/>
                  </a:rPr>
                  <a:t>对易</a:t>
                </a:r>
                <a:endParaRPr lang="en-US" altLang="zh-CN" b="1" dirty="0">
                  <a:solidFill>
                    <a:srgbClr val="FF0000"/>
                  </a:solidFill>
                  <a:latin typeface="微软雅黑" panose="020B0503020204020204" pitchFamily="34" charset="-122"/>
                  <a:ea typeface="微软雅黑" panose="020B0503020204020204" pitchFamily="34" charset="-122"/>
                </a:endParaRPr>
              </a:p>
              <a:p>
                <a14:m>
                  <m:oMath xmlns:m="http://schemas.openxmlformats.org/officeDocument/2006/math">
                    <m:d>
                      <m:dPr>
                        <m:begChr m:val="["/>
                        <m:endChr m:val="]"/>
                        <m:ctrlPr>
                          <a:rPr lang="en-US" altLang="zh-CN" b="1" i="1" smtClean="0">
                            <a:latin typeface="Cambria Math" panose="02040503050406030204" pitchFamily="18" charset="0"/>
                            <a:ea typeface="微软雅黑" panose="020B0503020204020204" pitchFamily="34" charset="-122"/>
                          </a:rPr>
                        </m:ctrlPr>
                      </m:dPr>
                      <m:e>
                        <m:r>
                          <a:rPr lang="en-US" altLang="zh-CN" b="1" i="1" smtClean="0">
                            <a:latin typeface="Cambria Math" panose="02040503050406030204" pitchFamily="18" charset="0"/>
                            <a:ea typeface="微软雅黑" panose="020B0503020204020204" pitchFamily="34" charset="-122"/>
                          </a:rPr>
                          <m:t>𝑯</m:t>
                        </m:r>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𝑽</m:t>
                        </m:r>
                      </m:e>
                    </m:d>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𝟎</m:t>
                    </m:r>
                  </m:oMath>
                </a14:m>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退相位效应发生在</a:t>
                </a:r>
                <a:r>
                  <a:rPr lang="zh-CN" altLang="en-US" b="1" dirty="0">
                    <a:solidFill>
                      <a:srgbClr val="FF0000"/>
                    </a:solidFill>
                    <a:latin typeface="微软雅黑" panose="020B0503020204020204" pitchFamily="34" charset="-122"/>
                    <a:ea typeface="微软雅黑" panose="020B0503020204020204" pitchFamily="34" charset="-122"/>
                  </a:rPr>
                  <a:t>哈密顿本征基</a:t>
                </a:r>
                <a:r>
                  <a:rPr lang="zh-CN" altLang="en-US" b="1" dirty="0">
                    <a:latin typeface="微软雅黑" panose="020B0503020204020204" pitchFamily="34" charset="-122"/>
                    <a:ea typeface="微软雅黑" panose="020B0503020204020204" pitchFamily="34" charset="-122"/>
                  </a:rPr>
                  <a:t>下。</a:t>
                </a:r>
              </a:p>
            </p:txBody>
          </p:sp>
        </mc:Choice>
        <mc:Fallback xmlns="">
          <p:sp>
            <p:nvSpPr>
              <p:cNvPr id="16" name="文本框 15">
                <a:extLst>
                  <a:ext uri="{FF2B5EF4-FFF2-40B4-BE49-F238E27FC236}">
                    <a16:creationId xmlns:a16="http://schemas.microsoft.com/office/drawing/2014/main" id="{FA83D457-5433-BF9C-8B10-65FAB19715DB}"/>
                  </a:ext>
                </a:extLst>
              </p:cNvPr>
              <p:cNvSpPr txBox="1">
                <a:spLocks noRot="1" noChangeAspect="1" noMove="1" noResize="1" noEditPoints="1" noAdjustHandles="1" noChangeArrowheads="1" noChangeShapeType="1" noTextEdit="1"/>
              </p:cNvSpPr>
              <p:nvPr/>
            </p:nvSpPr>
            <p:spPr>
              <a:xfrm>
                <a:off x="5151920" y="2100380"/>
                <a:ext cx="5030223" cy="646331"/>
              </a:xfrm>
              <a:prstGeom prst="rect">
                <a:avLst/>
              </a:prstGeom>
              <a:blipFill>
                <a:blip r:embed="rId7"/>
                <a:stretch>
                  <a:fillRect l="-970" t="-5660" r="-485" b="-14151"/>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60E40680-8472-196D-0CA5-4CC305C1DCCA}"/>
              </a:ext>
            </a:extLst>
          </p:cNvPr>
          <p:cNvPicPr>
            <a:picLocks noChangeAspect="1"/>
          </p:cNvPicPr>
          <p:nvPr/>
        </p:nvPicPr>
        <p:blipFill>
          <a:blip r:embed="rId8"/>
          <a:stretch>
            <a:fillRect/>
          </a:stretch>
        </p:blipFill>
        <p:spPr>
          <a:xfrm>
            <a:off x="5232000" y="3237441"/>
            <a:ext cx="6840000" cy="1343560"/>
          </a:xfrm>
          <a:prstGeom prst="rect">
            <a:avLst/>
          </a:prstGeom>
        </p:spPr>
      </p:pic>
      <p:sp>
        <p:nvSpPr>
          <p:cNvPr id="20" name="文本框 19">
            <a:extLst>
              <a:ext uri="{FF2B5EF4-FFF2-40B4-BE49-F238E27FC236}">
                <a16:creationId xmlns:a16="http://schemas.microsoft.com/office/drawing/2014/main" id="{35465432-FCE1-2EA0-B9C3-7179F89A523F}"/>
              </a:ext>
            </a:extLst>
          </p:cNvPr>
          <p:cNvSpPr txBox="1"/>
          <p:nvPr/>
        </p:nvSpPr>
        <p:spPr>
          <a:xfrm>
            <a:off x="5613725" y="4631760"/>
            <a:ext cx="61920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可以使用</a:t>
            </a:r>
            <a:r>
              <a:rPr lang="zh-CN" altLang="en-US" b="1" dirty="0">
                <a:solidFill>
                  <a:srgbClr val="FF0000"/>
                </a:solidFill>
                <a:latin typeface="微软雅黑" panose="020B0503020204020204" pitchFamily="34" charset="-122"/>
                <a:ea typeface="微软雅黑" panose="020B0503020204020204" pitchFamily="34" charset="-122"/>
              </a:rPr>
              <a:t>幺正变换</a:t>
            </a:r>
            <a:r>
              <a:rPr lang="zh-CN" altLang="en-US" b="1" dirty="0">
                <a:latin typeface="微软雅黑" panose="020B0503020204020204" pitchFamily="34" charset="-122"/>
                <a:ea typeface="微软雅黑" panose="020B0503020204020204" pitchFamily="34" charset="-122"/>
              </a:rPr>
              <a:t>来表征退相位情况下的</a:t>
            </a:r>
            <a:r>
              <a:rPr lang="zh-CN" altLang="en-US" b="1" dirty="0">
                <a:solidFill>
                  <a:srgbClr val="FF0000"/>
                </a:solidFill>
                <a:latin typeface="微软雅黑" panose="020B0503020204020204" pitchFamily="34" charset="-122"/>
                <a:ea typeface="微软雅黑" panose="020B0503020204020204" pitchFamily="34" charset="-122"/>
              </a:rPr>
              <a:t>哈密顿演化过程</a:t>
            </a:r>
            <a:endParaRPr lang="en-US" altLang="zh-CN"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97188F5B-2AFD-15D4-73FB-0C1CCC9FE7A1}"/>
                  </a:ext>
                </a:extLst>
              </p14:cNvPr>
              <p14:cNvContentPartPr/>
              <p14:nvPr/>
            </p14:nvContentPartPr>
            <p14:xfrm>
              <a:off x="10642634" y="3313018"/>
              <a:ext cx="1430280" cy="42840"/>
            </p14:xfrm>
          </p:contentPart>
        </mc:Choice>
        <mc:Fallback xmlns="">
          <p:pic>
            <p:nvPicPr>
              <p:cNvPr id="21" name="墨迹 20">
                <a:extLst>
                  <a:ext uri="{FF2B5EF4-FFF2-40B4-BE49-F238E27FC236}">
                    <a16:creationId xmlns:a16="http://schemas.microsoft.com/office/drawing/2014/main" id="{97188F5B-2AFD-15D4-73FB-0C1CCC9FE7A1}"/>
                  </a:ext>
                </a:extLst>
              </p:cNvPr>
              <p:cNvPicPr/>
              <p:nvPr/>
            </p:nvPicPr>
            <p:blipFill>
              <a:blip r:embed="rId10"/>
              <a:stretch>
                <a:fillRect/>
              </a:stretch>
            </p:blipFill>
            <p:spPr>
              <a:xfrm>
                <a:off x="10588994" y="3205018"/>
                <a:ext cx="1537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墨迹 21">
                <a:extLst>
                  <a:ext uri="{FF2B5EF4-FFF2-40B4-BE49-F238E27FC236}">
                    <a16:creationId xmlns:a16="http://schemas.microsoft.com/office/drawing/2014/main" id="{11BB9091-E07E-A2C8-2FE5-CB3A78833B89}"/>
                  </a:ext>
                </a:extLst>
              </p14:cNvPr>
              <p14:cNvContentPartPr/>
              <p14:nvPr/>
            </p14:nvContentPartPr>
            <p14:xfrm>
              <a:off x="5335154" y="3794698"/>
              <a:ext cx="900360" cy="360"/>
            </p14:xfrm>
          </p:contentPart>
        </mc:Choice>
        <mc:Fallback xmlns="">
          <p:pic>
            <p:nvPicPr>
              <p:cNvPr id="22" name="墨迹 21">
                <a:extLst>
                  <a:ext uri="{FF2B5EF4-FFF2-40B4-BE49-F238E27FC236}">
                    <a16:creationId xmlns:a16="http://schemas.microsoft.com/office/drawing/2014/main" id="{11BB9091-E07E-A2C8-2FE5-CB3A78833B89}"/>
                  </a:ext>
                </a:extLst>
              </p:cNvPr>
              <p:cNvPicPr/>
              <p:nvPr/>
            </p:nvPicPr>
            <p:blipFill>
              <a:blip r:embed="rId12"/>
              <a:stretch>
                <a:fillRect/>
              </a:stretch>
            </p:blipFill>
            <p:spPr>
              <a:xfrm>
                <a:off x="5281154" y="3687058"/>
                <a:ext cx="10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墨迹 22">
                <a:extLst>
                  <a:ext uri="{FF2B5EF4-FFF2-40B4-BE49-F238E27FC236}">
                    <a16:creationId xmlns:a16="http://schemas.microsoft.com/office/drawing/2014/main" id="{EFC664EB-EFBF-A2C1-E0FF-D6EC2E96214B}"/>
                  </a:ext>
                </a:extLst>
              </p14:cNvPr>
              <p14:cNvContentPartPr/>
              <p14:nvPr/>
            </p14:nvContentPartPr>
            <p14:xfrm>
              <a:off x="6985034" y="4413538"/>
              <a:ext cx="1924560" cy="14400"/>
            </p14:xfrm>
          </p:contentPart>
        </mc:Choice>
        <mc:Fallback xmlns="">
          <p:pic>
            <p:nvPicPr>
              <p:cNvPr id="23" name="墨迹 22">
                <a:extLst>
                  <a:ext uri="{FF2B5EF4-FFF2-40B4-BE49-F238E27FC236}">
                    <a16:creationId xmlns:a16="http://schemas.microsoft.com/office/drawing/2014/main" id="{EFC664EB-EFBF-A2C1-E0FF-D6EC2E96214B}"/>
                  </a:ext>
                </a:extLst>
              </p:cNvPr>
              <p:cNvPicPr/>
              <p:nvPr/>
            </p:nvPicPr>
            <p:blipFill>
              <a:blip r:embed="rId14"/>
              <a:stretch>
                <a:fillRect/>
              </a:stretch>
            </p:blipFill>
            <p:spPr>
              <a:xfrm>
                <a:off x="6931034" y="4305898"/>
                <a:ext cx="2032200" cy="230040"/>
              </a:xfrm>
              <a:prstGeom prst="rect">
                <a:avLst/>
              </a:prstGeom>
            </p:spPr>
          </p:pic>
        </mc:Fallback>
      </mc:AlternateContent>
    </p:spTree>
    <p:extLst>
      <p:ext uri="{BB962C8B-B14F-4D97-AF65-F5344CB8AC3E}">
        <p14:creationId xmlns:p14="http://schemas.microsoft.com/office/powerpoint/2010/main" val="161938140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71EF3-33A0-D439-557D-72B60E432B8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47E75BB-8225-D4D9-F32D-DC6F3F7BBB60}"/>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3DA0CF1-7931-D4F9-6560-ED19C2A9640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B7F0EC1-9089-B336-3F24-019B1CF4A80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F9D9BF2-9303-607F-B055-C2140E59129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42A750C-4D27-C68C-05D6-50CD28834D8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924CECC-D869-8B0C-39ED-5DD1EB8863A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3D15AB8-BED4-2468-B115-9D5A39345029}"/>
              </a:ext>
            </a:extLst>
          </p:cNvPr>
          <p:cNvPicPr>
            <a:picLocks noChangeAspect="1"/>
          </p:cNvPicPr>
          <p:nvPr/>
        </p:nvPicPr>
        <p:blipFill>
          <a:blip r:embed="rId3"/>
          <a:stretch>
            <a:fillRect/>
          </a:stretch>
        </p:blipFill>
        <p:spPr>
          <a:xfrm>
            <a:off x="323586" y="1125000"/>
            <a:ext cx="5705445" cy="4367770"/>
          </a:xfrm>
          <a:prstGeom prst="rect">
            <a:avLst/>
          </a:prstGeom>
        </p:spPr>
      </p:pic>
      <p:pic>
        <p:nvPicPr>
          <p:cNvPr id="7" name="图片 6">
            <a:extLst>
              <a:ext uri="{FF2B5EF4-FFF2-40B4-BE49-F238E27FC236}">
                <a16:creationId xmlns:a16="http://schemas.microsoft.com/office/drawing/2014/main" id="{45699E1E-21F8-F2EC-CE95-7A1C12564A59}"/>
              </a:ext>
            </a:extLst>
          </p:cNvPr>
          <p:cNvPicPr>
            <a:picLocks noChangeAspect="1"/>
          </p:cNvPicPr>
          <p:nvPr/>
        </p:nvPicPr>
        <p:blipFill>
          <a:blip r:embed="rId4"/>
          <a:stretch>
            <a:fillRect/>
          </a:stretch>
        </p:blipFill>
        <p:spPr>
          <a:xfrm>
            <a:off x="6322818" y="1989001"/>
            <a:ext cx="5721524" cy="3368678"/>
          </a:xfrm>
          <a:prstGeom prst="rect">
            <a:avLst/>
          </a:prstGeom>
        </p:spPr>
      </p:pic>
    </p:spTree>
    <p:extLst>
      <p:ext uri="{BB962C8B-B14F-4D97-AF65-F5344CB8AC3E}">
        <p14:creationId xmlns:p14="http://schemas.microsoft.com/office/powerpoint/2010/main" val="10890118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3150-3307-05D5-E387-8F1FB77BF17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9F2E86F-71D5-F71B-23C6-15645A97FDD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8B808BF-B789-F78F-BBA3-65E9D7462E7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03891945-E3DC-E656-B482-075E38AE9210}"/>
              </a:ext>
            </a:extLst>
          </p:cNvPr>
          <p:cNvSpPr txBox="1"/>
          <p:nvPr/>
        </p:nvSpPr>
        <p:spPr>
          <a:xfrm>
            <a:off x="-24000" y="765000"/>
            <a:ext cx="11357699" cy="46037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1 The modeling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791F14BB-6DCF-979F-4208-1E3CD70E974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C2D9AF43-6219-8AA5-BD5B-F853F946D4E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51B25D5-2D37-1790-0BBB-2DD40033034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B4CE7E5-EBFF-A128-5674-911F9AC3B2D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B02F41CC-AB95-0FFE-0B2E-391D17BE2DD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620CFDA-9058-01CF-F2E6-7DB090970452}"/>
              </a:ext>
            </a:extLst>
          </p:cNvPr>
          <p:cNvPicPr>
            <a:picLocks noChangeAspect="1"/>
          </p:cNvPicPr>
          <p:nvPr/>
        </p:nvPicPr>
        <p:blipFill>
          <a:blip r:embed="rId3"/>
          <a:stretch>
            <a:fillRect/>
          </a:stretch>
        </p:blipFill>
        <p:spPr>
          <a:xfrm>
            <a:off x="1056000" y="1278196"/>
            <a:ext cx="4795778" cy="5244842"/>
          </a:xfrm>
          <a:prstGeom prst="rect">
            <a:avLst/>
          </a:prstGeom>
        </p:spPr>
      </p:pic>
      <p:sp>
        <p:nvSpPr>
          <p:cNvPr id="7" name="文本框 6">
            <a:extLst>
              <a:ext uri="{FF2B5EF4-FFF2-40B4-BE49-F238E27FC236}">
                <a16:creationId xmlns:a16="http://schemas.microsoft.com/office/drawing/2014/main" id="{0D1EFC74-1C7C-CF32-386D-FC9458559D20}"/>
              </a:ext>
            </a:extLst>
          </p:cNvPr>
          <p:cNvSpPr txBox="1"/>
          <p:nvPr/>
        </p:nvSpPr>
        <p:spPr>
          <a:xfrm>
            <a:off x="6546301" y="1917000"/>
            <a:ext cx="5165699" cy="646331"/>
          </a:xfrm>
          <a:prstGeom prst="rect">
            <a:avLst/>
          </a:prstGeom>
          <a:noFill/>
        </p:spPr>
        <p:txBody>
          <a:bodyPr wrap="square">
            <a:spAutoFit/>
          </a:bodyPr>
          <a:lstStyle/>
          <a:p>
            <a:r>
              <a:rPr lang="zh-CN" altLang="en-US" b="1" i="0">
                <a:effectLst/>
                <a:latin typeface="微软雅黑" panose="020B0503020204020204" pitchFamily="34" charset="-122"/>
                <a:ea typeface="微软雅黑" panose="020B0503020204020204" pitchFamily="34" charset="-122"/>
              </a:rPr>
              <a:t>玻色场的量子</a:t>
            </a:r>
            <a:r>
              <a:rPr lang="zh-CN" altLang="en-US" b="1" i="0">
                <a:solidFill>
                  <a:srgbClr val="FF0000"/>
                </a:solidFill>
                <a:effectLst/>
                <a:latin typeface="微软雅黑" panose="020B0503020204020204" pitchFamily="34" charset="-122"/>
                <a:ea typeface="微软雅黑" panose="020B0503020204020204" pitchFamily="34" charset="-122"/>
              </a:rPr>
              <a:t>涨落幅度</a:t>
            </a:r>
            <a:r>
              <a:rPr lang="zh-CN" altLang="en-US" b="1" i="0">
                <a:effectLst/>
                <a:latin typeface="微软雅黑" panose="020B0503020204020204" pitchFamily="34" charset="-122"/>
                <a:ea typeface="微软雅黑" panose="020B0503020204020204" pitchFamily="34" charset="-122"/>
              </a:rPr>
              <a:t>（创造和堙灭的不确定状态）由场算符的不确定性所决定</a:t>
            </a: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4DAD7DB-920A-FFFA-8100-8FF733B1B1F6}"/>
              </a:ext>
            </a:extLst>
          </p:cNvPr>
          <p:cNvSpPr txBox="1"/>
          <p:nvPr/>
        </p:nvSpPr>
        <p:spPr>
          <a:xfrm>
            <a:off x="6593672" y="1483732"/>
            <a:ext cx="3822328"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Heisenberg</a:t>
            </a:r>
            <a:r>
              <a:rPr lang="zh-CN" altLang="en-US" b="1">
                <a:latin typeface="微软雅黑" panose="020B0503020204020204" pitchFamily="34" charset="-122"/>
                <a:ea typeface="微软雅黑" panose="020B0503020204020204" pitchFamily="34" charset="-122"/>
              </a:rPr>
              <a:t>不确定性原理的推论：</a:t>
            </a:r>
            <a:endParaRPr lang="zh-CN" altLang="en-US"/>
          </a:p>
        </p:txBody>
      </p:sp>
      <p:cxnSp>
        <p:nvCxnSpPr>
          <p:cNvPr id="16" name="直接箭头连接符 15">
            <a:extLst>
              <a:ext uri="{FF2B5EF4-FFF2-40B4-BE49-F238E27FC236}">
                <a16:creationId xmlns:a16="http://schemas.microsoft.com/office/drawing/2014/main" id="{216AB3F6-4AF6-5BED-2CF0-A675949D0E85}"/>
              </a:ext>
            </a:extLst>
          </p:cNvPr>
          <p:cNvCxnSpPr>
            <a:cxnSpLocks/>
          </p:cNvCxnSpPr>
          <p:nvPr/>
        </p:nvCxnSpPr>
        <p:spPr>
          <a:xfrm flipV="1">
            <a:off x="5851778" y="2061000"/>
            <a:ext cx="694523" cy="43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16E270B3-84F6-FB80-EAE8-DD2F2549429C}"/>
              </a:ext>
            </a:extLst>
          </p:cNvPr>
          <p:cNvSpPr/>
          <p:nvPr/>
        </p:nvSpPr>
        <p:spPr>
          <a:xfrm>
            <a:off x="1992000" y="4043770"/>
            <a:ext cx="3888000" cy="736431"/>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AEDAE353-5055-49AD-32C3-425AC667AF87}"/>
              </a:ext>
            </a:extLst>
          </p:cNvPr>
          <p:cNvCxnSpPr>
            <a:cxnSpLocks/>
          </p:cNvCxnSpPr>
          <p:nvPr/>
        </p:nvCxnSpPr>
        <p:spPr>
          <a:xfrm flipV="1">
            <a:off x="5912013" y="4411985"/>
            <a:ext cx="681659" cy="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9905470-766E-24D9-980E-B5C8EAB83775}"/>
              </a:ext>
            </a:extLst>
          </p:cNvPr>
          <p:cNvSpPr txBox="1"/>
          <p:nvPr/>
        </p:nvSpPr>
        <p:spPr>
          <a:xfrm>
            <a:off x="6569075" y="4227319"/>
            <a:ext cx="5165699" cy="369332"/>
          </a:xfrm>
          <a:prstGeom prst="rect">
            <a:avLst/>
          </a:prstGeom>
          <a:noFill/>
        </p:spPr>
        <p:txBody>
          <a:bodyPr wrap="square">
            <a:spAutoFit/>
          </a:bodyPr>
          <a:lstStyle/>
          <a:p>
            <a:r>
              <a:rPr lang="en-US" altLang="zh-CN" b="1">
                <a:latin typeface="微软雅黑" panose="020B0503020204020204" pitchFamily="34" charset="-122"/>
                <a:ea typeface="微软雅黑" panose="020B0503020204020204" pitchFamily="34" charset="-122"/>
              </a:rPr>
              <a:t>CQSDEs</a:t>
            </a:r>
            <a:r>
              <a:rPr lang="zh-CN" altLang="en-US" b="1">
                <a:latin typeface="微软雅黑" panose="020B0503020204020204" pitchFamily="34" charset="-122"/>
                <a:ea typeface="微软雅黑" panose="020B0503020204020204" pitchFamily="34" charset="-122"/>
              </a:rPr>
              <a:t>的状态空间建模，由海森堡方程推得。</a:t>
            </a:r>
          </a:p>
        </p:txBody>
      </p:sp>
      <p:sp>
        <p:nvSpPr>
          <p:cNvPr id="26" name="矩形 25">
            <a:extLst>
              <a:ext uri="{FF2B5EF4-FFF2-40B4-BE49-F238E27FC236}">
                <a16:creationId xmlns:a16="http://schemas.microsoft.com/office/drawing/2014/main" id="{D31F93F1-324E-DF4F-E947-E7A625661319}"/>
              </a:ext>
            </a:extLst>
          </p:cNvPr>
          <p:cNvSpPr/>
          <p:nvPr/>
        </p:nvSpPr>
        <p:spPr>
          <a:xfrm>
            <a:off x="2136000" y="6046536"/>
            <a:ext cx="3096000" cy="262464"/>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37489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84D3-CE4F-8126-A11F-836156E8BA4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54C248-BD9B-C917-71A8-26247A374AF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4183ADD-E714-6ED3-9C65-0BEA986E0E5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0640DAA0-83A4-A471-F483-9D663FB5B0B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94D4DD2C-A335-3E62-B05D-7DD8D8D89A3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FBF2C48-C872-759D-F379-B88CED44B5A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F897694E-137F-27FA-B482-57035B34E22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5E38294-CCBB-7B21-01AD-CBEE143B2643}"/>
              </a:ext>
            </a:extLst>
          </p:cNvPr>
          <p:cNvPicPr>
            <a:picLocks noChangeAspect="1"/>
          </p:cNvPicPr>
          <p:nvPr/>
        </p:nvPicPr>
        <p:blipFill>
          <a:blip r:embed="rId3"/>
          <a:stretch>
            <a:fillRect/>
          </a:stretch>
        </p:blipFill>
        <p:spPr>
          <a:xfrm>
            <a:off x="408000" y="1413000"/>
            <a:ext cx="6250110" cy="4475990"/>
          </a:xfrm>
          <a:prstGeom prst="rect">
            <a:avLst/>
          </a:prstGeom>
        </p:spPr>
      </p:pic>
      <p:pic>
        <p:nvPicPr>
          <p:cNvPr id="7" name="图片 6">
            <a:extLst>
              <a:ext uri="{FF2B5EF4-FFF2-40B4-BE49-F238E27FC236}">
                <a16:creationId xmlns:a16="http://schemas.microsoft.com/office/drawing/2014/main" id="{C17DEF52-3769-759F-933C-2C970F56857D}"/>
              </a:ext>
            </a:extLst>
          </p:cNvPr>
          <p:cNvPicPr>
            <a:picLocks noChangeAspect="1"/>
          </p:cNvPicPr>
          <p:nvPr/>
        </p:nvPicPr>
        <p:blipFill>
          <a:blip r:embed="rId4"/>
          <a:srcRect b="17917"/>
          <a:stretch>
            <a:fillRect/>
          </a:stretch>
        </p:blipFill>
        <p:spPr>
          <a:xfrm>
            <a:off x="7031999" y="740550"/>
            <a:ext cx="5016409" cy="5640449"/>
          </a:xfrm>
          <a:prstGeom prst="rect">
            <a:avLst/>
          </a:prstGeom>
        </p:spPr>
      </p:pic>
    </p:spTree>
    <p:extLst>
      <p:ext uri="{BB962C8B-B14F-4D97-AF65-F5344CB8AC3E}">
        <p14:creationId xmlns:p14="http://schemas.microsoft.com/office/powerpoint/2010/main" val="336059205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24395-B66F-EEF5-D888-60679024E70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0DA0E76-4706-EFA2-FB10-5731512F094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88040D3-7D95-80D9-5E87-834C3D43583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A77958CF-65C3-479C-9C69-11190F13EB1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B44E645-8E42-AEB4-386A-CD4C375CE39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2FA9F36-2B25-76E5-A557-9B36A240342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CCF08FB-16D6-2CA0-6527-FE7DC1B025C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1654824-29B2-DEED-8320-3EFC2FC2CCDC}"/>
              </a:ext>
            </a:extLst>
          </p:cNvPr>
          <p:cNvPicPr>
            <a:picLocks noChangeAspect="1"/>
          </p:cNvPicPr>
          <p:nvPr/>
        </p:nvPicPr>
        <p:blipFill>
          <a:blip r:embed="rId5"/>
          <a:stretch>
            <a:fillRect/>
          </a:stretch>
        </p:blipFill>
        <p:spPr>
          <a:xfrm>
            <a:off x="624000" y="825656"/>
            <a:ext cx="5024402" cy="5465253"/>
          </a:xfrm>
          <a:prstGeom prst="rect">
            <a:avLst/>
          </a:prstGeom>
        </p:spPr>
      </p:pic>
      <p:pic>
        <p:nvPicPr>
          <p:cNvPr id="8" name="图片 7">
            <a:extLst>
              <a:ext uri="{FF2B5EF4-FFF2-40B4-BE49-F238E27FC236}">
                <a16:creationId xmlns:a16="http://schemas.microsoft.com/office/drawing/2014/main" id="{53EB1716-5DFA-63A0-7490-6BF04A886B4C}"/>
              </a:ext>
            </a:extLst>
          </p:cNvPr>
          <p:cNvPicPr>
            <a:picLocks noChangeAspect="1"/>
          </p:cNvPicPr>
          <p:nvPr/>
        </p:nvPicPr>
        <p:blipFill>
          <a:blip r:embed="rId6"/>
          <a:stretch>
            <a:fillRect/>
          </a:stretch>
        </p:blipFill>
        <p:spPr>
          <a:xfrm>
            <a:off x="5883030" y="759358"/>
            <a:ext cx="5789999" cy="3835319"/>
          </a:xfrm>
          <a:prstGeom prst="rect">
            <a:avLst/>
          </a:prstGeom>
        </p:spPr>
      </p:pic>
      <p:pic>
        <p:nvPicPr>
          <p:cNvPr id="10" name="图片 9">
            <a:extLst>
              <a:ext uri="{FF2B5EF4-FFF2-40B4-BE49-F238E27FC236}">
                <a16:creationId xmlns:a16="http://schemas.microsoft.com/office/drawing/2014/main" id="{7AC8DF15-E53D-6A37-ADD2-F6725CFEFD18}"/>
              </a:ext>
            </a:extLst>
          </p:cNvPr>
          <p:cNvPicPr>
            <a:picLocks noChangeAspect="1"/>
          </p:cNvPicPr>
          <p:nvPr/>
        </p:nvPicPr>
        <p:blipFill>
          <a:blip r:embed="rId7"/>
          <a:stretch>
            <a:fillRect/>
          </a:stretch>
        </p:blipFill>
        <p:spPr>
          <a:xfrm>
            <a:off x="5952000" y="4580789"/>
            <a:ext cx="5744249" cy="1710120"/>
          </a:xfrm>
          <a:prstGeom prst="rect">
            <a:avLst/>
          </a:prstGeom>
        </p:spPr>
      </p:pic>
    </p:spTree>
    <p:extLst>
      <p:ext uri="{BB962C8B-B14F-4D97-AF65-F5344CB8AC3E}">
        <p14:creationId xmlns:p14="http://schemas.microsoft.com/office/powerpoint/2010/main" val="17395839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C883-97DE-A0B1-728D-357969BDE6A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A50E917-6C93-88F8-582E-574E42D06322}"/>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64EA5D6-1A2A-7548-0964-024B2814D4C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836F0CA-AACE-73B0-DFC1-D61CE0157BF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B662254-028F-A89D-6040-E79E1556766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9818C0E-D9DD-D268-D981-1DD2AD02086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AB83767-B1DC-B85C-8636-7C19859CDE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56A06C9-667E-DD98-9395-BD7A438DCBBD}"/>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A. Structured Uncertainties and Frequency Response</a:t>
            </a:r>
          </a:p>
        </p:txBody>
      </p:sp>
      <p:cxnSp>
        <p:nvCxnSpPr>
          <p:cNvPr id="6" name="直接连接符 5">
            <a:extLst>
              <a:ext uri="{FF2B5EF4-FFF2-40B4-BE49-F238E27FC236}">
                <a16:creationId xmlns:a16="http://schemas.microsoft.com/office/drawing/2014/main" id="{FE240091-2841-A780-01D2-DD73090F49B2}"/>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9" name="图片 8">
            <a:extLst>
              <a:ext uri="{FF2B5EF4-FFF2-40B4-BE49-F238E27FC236}">
                <a16:creationId xmlns:a16="http://schemas.microsoft.com/office/drawing/2014/main" id="{0CC102CE-793D-45DD-5D69-A678DB6D484F}"/>
              </a:ext>
            </a:extLst>
          </p:cNvPr>
          <p:cNvPicPr>
            <a:picLocks noChangeAspect="1"/>
          </p:cNvPicPr>
          <p:nvPr/>
        </p:nvPicPr>
        <p:blipFill>
          <a:blip r:embed="rId5"/>
          <a:stretch>
            <a:fillRect/>
          </a:stretch>
        </p:blipFill>
        <p:spPr>
          <a:xfrm>
            <a:off x="75516" y="1368361"/>
            <a:ext cx="5145742" cy="3214435"/>
          </a:xfrm>
          <a:prstGeom prst="rect">
            <a:avLst/>
          </a:prstGeom>
        </p:spPr>
      </p:pic>
      <p:pic>
        <p:nvPicPr>
          <p:cNvPr id="11" name="图片 10">
            <a:extLst>
              <a:ext uri="{FF2B5EF4-FFF2-40B4-BE49-F238E27FC236}">
                <a16:creationId xmlns:a16="http://schemas.microsoft.com/office/drawing/2014/main" id="{737AF0B8-C66A-4D50-0F7F-4FF3B284CCB6}"/>
              </a:ext>
            </a:extLst>
          </p:cNvPr>
          <p:cNvPicPr>
            <a:picLocks noChangeAspect="1"/>
          </p:cNvPicPr>
          <p:nvPr/>
        </p:nvPicPr>
        <p:blipFill>
          <a:blip r:embed="rId6"/>
          <a:stretch>
            <a:fillRect/>
          </a:stretch>
        </p:blipFill>
        <p:spPr>
          <a:xfrm>
            <a:off x="102773" y="4574089"/>
            <a:ext cx="5118485" cy="973990"/>
          </a:xfrm>
          <a:prstGeom prst="rect">
            <a:avLst/>
          </a:prstGeom>
        </p:spPr>
      </p:pic>
      <p:pic>
        <p:nvPicPr>
          <p:cNvPr id="17" name="图片 16">
            <a:extLst>
              <a:ext uri="{FF2B5EF4-FFF2-40B4-BE49-F238E27FC236}">
                <a16:creationId xmlns:a16="http://schemas.microsoft.com/office/drawing/2014/main" id="{7200371E-87A5-0988-6CE7-5AED5C91294D}"/>
              </a:ext>
            </a:extLst>
          </p:cNvPr>
          <p:cNvPicPr>
            <a:picLocks noChangeAspect="1"/>
          </p:cNvPicPr>
          <p:nvPr/>
        </p:nvPicPr>
        <p:blipFill>
          <a:blip r:embed="rId7"/>
          <a:stretch>
            <a:fillRect/>
          </a:stretch>
        </p:blipFill>
        <p:spPr>
          <a:xfrm>
            <a:off x="5902862" y="1629000"/>
            <a:ext cx="5831999" cy="3832456"/>
          </a:xfrm>
          <a:prstGeom prst="rect">
            <a:avLst/>
          </a:prstGeom>
        </p:spPr>
      </p:pic>
    </p:spTree>
    <p:extLst>
      <p:ext uri="{BB962C8B-B14F-4D97-AF65-F5344CB8AC3E}">
        <p14:creationId xmlns:p14="http://schemas.microsoft.com/office/powerpoint/2010/main" val="38709642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27B83-3A91-7299-B284-9BB6A6B2F17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31BB67F-019C-3CEA-05E9-59A62FE2F5E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595FE0-22C0-898A-C069-50DC0B8DCDF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C132F16-7721-1311-6786-C0D7522AF01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47BF37C-843F-71DB-BB56-92A5C42E420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519309C-A5E9-A21E-D219-5BD2018C669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1B18F0A-49AB-8669-5C29-5872927E213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1E02C43-E925-6D26-8542-1AA71D9E740B}"/>
              </a:ext>
            </a:extLst>
          </p:cNvPr>
          <p:cNvPicPr>
            <a:picLocks noChangeAspect="1"/>
          </p:cNvPicPr>
          <p:nvPr/>
        </p:nvPicPr>
        <p:blipFill>
          <a:blip r:embed="rId5"/>
          <a:srcRect t="1888"/>
          <a:stretch>
            <a:fillRect/>
          </a:stretch>
        </p:blipFill>
        <p:spPr>
          <a:xfrm>
            <a:off x="1560000" y="750164"/>
            <a:ext cx="9640906" cy="3138989"/>
          </a:xfrm>
          <a:prstGeom prst="rect">
            <a:avLst/>
          </a:prstGeom>
        </p:spPr>
      </p:pic>
      <p:pic>
        <p:nvPicPr>
          <p:cNvPr id="10" name="图片 9">
            <a:extLst>
              <a:ext uri="{FF2B5EF4-FFF2-40B4-BE49-F238E27FC236}">
                <a16:creationId xmlns:a16="http://schemas.microsoft.com/office/drawing/2014/main" id="{C9D85680-0D2D-FBDF-72E3-F0B256580FE3}"/>
              </a:ext>
            </a:extLst>
          </p:cNvPr>
          <p:cNvPicPr>
            <a:picLocks noChangeAspect="1"/>
          </p:cNvPicPr>
          <p:nvPr/>
        </p:nvPicPr>
        <p:blipFill>
          <a:blip r:embed="rId6"/>
          <a:srcRect l="1181" t="3490"/>
          <a:stretch>
            <a:fillRect/>
          </a:stretch>
        </p:blipFill>
        <p:spPr>
          <a:xfrm>
            <a:off x="2285584" y="3877319"/>
            <a:ext cx="8004832" cy="2645718"/>
          </a:xfrm>
          <a:prstGeom prst="rect">
            <a:avLst/>
          </a:prstGeom>
        </p:spPr>
      </p:pic>
    </p:spTree>
    <p:extLst>
      <p:ext uri="{BB962C8B-B14F-4D97-AF65-F5344CB8AC3E}">
        <p14:creationId xmlns:p14="http://schemas.microsoft.com/office/powerpoint/2010/main" val="394728217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3C52A-65C0-2D48-7C64-5D0555BB02D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B300D4-C7C7-F38B-157F-CF5744BC4BC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5A2AA9E-9B83-DA8A-1ADB-E08F48BBA78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B6DC7EF-98C7-4811-736E-1742CB818FB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A47DBC4-EAAB-66EE-C9F9-E466B95ABF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7A731B7-C799-8C21-997F-1FFAED1DFC7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DA994DA-1E2D-2D64-A604-174E86136EF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CE675FD-AF43-5948-CB08-F1133D9417C7}"/>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B. Bounding Dynamic Perturbation Transmission</a:t>
            </a:r>
          </a:p>
        </p:txBody>
      </p:sp>
      <p:cxnSp>
        <p:nvCxnSpPr>
          <p:cNvPr id="8" name="直接连接符 7">
            <a:extLst>
              <a:ext uri="{FF2B5EF4-FFF2-40B4-BE49-F238E27FC236}">
                <a16:creationId xmlns:a16="http://schemas.microsoft.com/office/drawing/2014/main" id="{D5AF4CB9-D55D-F779-5A76-46E9163D92A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6DCC257E-EDB1-FFAA-117C-C4A83D41F40A}"/>
              </a:ext>
            </a:extLst>
          </p:cNvPr>
          <p:cNvPicPr>
            <a:picLocks noChangeAspect="1"/>
          </p:cNvPicPr>
          <p:nvPr/>
        </p:nvPicPr>
        <p:blipFill>
          <a:blip r:embed="rId5"/>
          <a:stretch>
            <a:fillRect/>
          </a:stretch>
        </p:blipFill>
        <p:spPr>
          <a:xfrm>
            <a:off x="120000" y="2205000"/>
            <a:ext cx="6120000" cy="3136000"/>
          </a:xfrm>
          <a:prstGeom prst="rect">
            <a:avLst/>
          </a:prstGeom>
        </p:spPr>
      </p:pic>
      <p:pic>
        <p:nvPicPr>
          <p:cNvPr id="12" name="图片 11">
            <a:extLst>
              <a:ext uri="{FF2B5EF4-FFF2-40B4-BE49-F238E27FC236}">
                <a16:creationId xmlns:a16="http://schemas.microsoft.com/office/drawing/2014/main" id="{122FA832-514B-554D-93A8-F37E2839F750}"/>
              </a:ext>
            </a:extLst>
          </p:cNvPr>
          <p:cNvPicPr>
            <a:picLocks noChangeAspect="1"/>
          </p:cNvPicPr>
          <p:nvPr/>
        </p:nvPicPr>
        <p:blipFill>
          <a:blip r:embed="rId6"/>
          <a:stretch>
            <a:fillRect/>
          </a:stretch>
        </p:blipFill>
        <p:spPr>
          <a:xfrm>
            <a:off x="6399386" y="2477721"/>
            <a:ext cx="5774785" cy="2590558"/>
          </a:xfrm>
          <a:prstGeom prst="rect">
            <a:avLst/>
          </a:prstGeom>
        </p:spPr>
      </p:pic>
    </p:spTree>
    <p:extLst>
      <p:ext uri="{BB962C8B-B14F-4D97-AF65-F5344CB8AC3E}">
        <p14:creationId xmlns:p14="http://schemas.microsoft.com/office/powerpoint/2010/main" val="126824915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0B38-895B-B4E5-451F-7E8C78DDDE5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4E6EE1D-68F9-21D1-ADBC-9B54E1C5807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6BD70D6-9A8C-7AA4-80EF-7FD24D9B17D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DE050D7-1A27-A68A-C3E4-E784F05CD78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597D922-5C9C-3E5F-81D4-44C87D3812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44A728F-FC9C-7AE0-A461-312DF80BADB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8364FB9-5C75-7E45-4691-789FA5EDEA3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cxnSp>
        <p:nvCxnSpPr>
          <p:cNvPr id="4" name="直接连接符 3">
            <a:extLst>
              <a:ext uri="{FF2B5EF4-FFF2-40B4-BE49-F238E27FC236}">
                <a16:creationId xmlns:a16="http://schemas.microsoft.com/office/drawing/2014/main" id="{126F03EC-4D2B-4BDD-84F4-5C3CF0CC4C6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0FA9158A-DD65-4439-90B8-24EF7D190EF6}"/>
              </a:ext>
            </a:extLst>
          </p:cNvPr>
          <p:cNvPicPr>
            <a:picLocks noChangeAspect="1"/>
          </p:cNvPicPr>
          <p:nvPr/>
        </p:nvPicPr>
        <p:blipFill>
          <a:blip r:embed="rId5"/>
          <a:stretch>
            <a:fillRect/>
          </a:stretch>
        </p:blipFill>
        <p:spPr>
          <a:xfrm>
            <a:off x="386274" y="1421674"/>
            <a:ext cx="11680092" cy="3915612"/>
          </a:xfrm>
          <a:prstGeom prst="rect">
            <a:avLst/>
          </a:prstGeom>
        </p:spPr>
      </p:pic>
      <p:sp>
        <p:nvSpPr>
          <p:cNvPr id="7" name="文本框 6">
            <a:extLst>
              <a:ext uri="{FF2B5EF4-FFF2-40B4-BE49-F238E27FC236}">
                <a16:creationId xmlns:a16="http://schemas.microsoft.com/office/drawing/2014/main" id="{236FD741-6479-418E-6C63-A71E13EA7D7B}"/>
              </a:ext>
            </a:extLst>
          </p:cNvPr>
          <p:cNvSpPr txBox="1"/>
          <p:nvPr/>
        </p:nvSpPr>
        <p:spPr>
          <a:xfrm>
            <a:off x="52202" y="744185"/>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B. Bounding Dynamic Perturbation Transmission</a:t>
            </a:r>
          </a:p>
        </p:txBody>
      </p:sp>
    </p:spTree>
    <p:extLst>
      <p:ext uri="{BB962C8B-B14F-4D97-AF65-F5344CB8AC3E}">
        <p14:creationId xmlns:p14="http://schemas.microsoft.com/office/powerpoint/2010/main" val="377262143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1F55-47F6-5F84-BD26-26217D24059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995B142-BF6C-5960-0E42-D1EFB2C3DDC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9B80294-4E37-F9BF-C59C-0AC330245D14}"/>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7BAE22A-679D-BC9E-E0AD-B02722D3C94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A055FE5-6BD5-E241-2705-97A7FBAA96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F948939-0BF1-9ED7-F526-0996B7EA808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FD37FF9-1D81-872A-D7BF-E1F9A94BA2C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2BECA6F-FC5D-706A-30B4-87384A45BBFD}"/>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C. Concurrence and Its Log-Sensitivity</a:t>
            </a:r>
          </a:p>
        </p:txBody>
      </p:sp>
      <p:cxnSp>
        <p:nvCxnSpPr>
          <p:cNvPr id="4" name="直接连接符 3">
            <a:extLst>
              <a:ext uri="{FF2B5EF4-FFF2-40B4-BE49-F238E27FC236}">
                <a16:creationId xmlns:a16="http://schemas.microsoft.com/office/drawing/2014/main" id="{BCD891E4-D244-668F-C62B-6EE45FC5033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BEA8A3B5-6AAC-2E35-3F5E-77F106B8434A}"/>
              </a:ext>
            </a:extLst>
          </p:cNvPr>
          <p:cNvPicPr>
            <a:picLocks noChangeAspect="1"/>
          </p:cNvPicPr>
          <p:nvPr/>
        </p:nvPicPr>
        <p:blipFill>
          <a:blip r:embed="rId5"/>
          <a:stretch>
            <a:fillRect/>
          </a:stretch>
        </p:blipFill>
        <p:spPr>
          <a:xfrm>
            <a:off x="696000" y="1310524"/>
            <a:ext cx="6086505" cy="5242676"/>
          </a:xfrm>
          <a:prstGeom prst="rect">
            <a:avLst/>
          </a:prstGeom>
        </p:spPr>
      </p:pic>
      <p:pic>
        <p:nvPicPr>
          <p:cNvPr id="8" name="图片 7">
            <a:extLst>
              <a:ext uri="{FF2B5EF4-FFF2-40B4-BE49-F238E27FC236}">
                <a16:creationId xmlns:a16="http://schemas.microsoft.com/office/drawing/2014/main" id="{FC49FDCB-DAE7-08BE-BF90-5EC93A7EFF2A}"/>
              </a:ext>
            </a:extLst>
          </p:cNvPr>
          <p:cNvPicPr>
            <a:picLocks noChangeAspect="1"/>
          </p:cNvPicPr>
          <p:nvPr/>
        </p:nvPicPr>
        <p:blipFill>
          <a:blip r:embed="rId6"/>
          <a:stretch>
            <a:fillRect/>
          </a:stretch>
        </p:blipFill>
        <p:spPr>
          <a:xfrm>
            <a:off x="6839261" y="1618212"/>
            <a:ext cx="5334910" cy="4428324"/>
          </a:xfrm>
          <a:prstGeom prst="rect">
            <a:avLst/>
          </a:prstGeom>
        </p:spPr>
      </p:pic>
    </p:spTree>
    <p:extLst>
      <p:ext uri="{BB962C8B-B14F-4D97-AF65-F5344CB8AC3E}">
        <p14:creationId xmlns:p14="http://schemas.microsoft.com/office/powerpoint/2010/main" val="113957218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043862"/>
            <a:ext cx="9215755" cy="267313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76131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9" name="矩形 8"/>
          <p:cNvSpPr/>
          <p:nvPr/>
        </p:nvSpPr>
        <p:spPr>
          <a:xfrm>
            <a:off x="1487997" y="4149000"/>
            <a:ext cx="9216002" cy="1800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12"/>
          <p:cNvSpPr/>
          <p:nvPr/>
        </p:nvSpPr>
        <p:spPr>
          <a:xfrm>
            <a:off x="1704000" y="393281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5" name="文本框 14"/>
          <p:cNvSpPr txBox="1"/>
          <p:nvPr/>
        </p:nvSpPr>
        <p:spPr>
          <a:xfrm>
            <a:off x="1704000" y="4221000"/>
            <a:ext cx="8816340" cy="155504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200" dirty="0">
                <a:solidFill>
                  <a:srgbClr val="000000"/>
                </a:solidFill>
                <a:latin typeface="Times New Roman" panose="02020603050405020304" pitchFamily="18" charset="0"/>
                <a:cs typeface="Times New Roman" panose="02020603050405020304" pitchFamily="18" charset="0"/>
              </a:rPr>
              <a:t>In quantum control whether coherent control allows objectives that are traditionally conﬂicting to coexist in general. Additionally, the development of more general methods for quantum control that are requires further work.</a:t>
            </a:r>
          </a:p>
        </p:txBody>
      </p:sp>
      <p:sp>
        <p:nvSpPr>
          <p:cNvPr id="16" name="文本框 15"/>
          <p:cNvSpPr txBox="1"/>
          <p:nvPr/>
        </p:nvSpPr>
        <p:spPr>
          <a:xfrm>
            <a:off x="1556553" y="1294128"/>
            <a:ext cx="9075447" cy="206287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200" dirty="0">
                <a:solidFill>
                  <a:srgbClr val="000000"/>
                </a:solidFill>
                <a:effectLst/>
                <a:latin typeface="Times New Roman" panose="02020603050405020304" pitchFamily="18" charset="0"/>
                <a:cs typeface="Times New Roman" panose="02020603050405020304" pitchFamily="18" charset="0"/>
              </a:rPr>
              <a:t>We have developed a robust performance formalism for controlled open quantum systems subject to a variety of structured uncertainties, ranging from uncertain parameters in the Hamiltonian to uncertainties caused by initial state preparation error and decoherence.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p:cNvSpPr txBox="1"/>
          <p:nvPr/>
        </p:nvSpPr>
        <p:spPr>
          <a:xfrm>
            <a:off x="-24000" y="765000"/>
            <a:ext cx="11357699" cy="461665"/>
          </a:xfrm>
          <a:prstGeom prst="rect">
            <a:avLst/>
          </a:prstGeom>
          <a:noFill/>
        </p:spPr>
        <p:txBody>
          <a:bodyPr wrap="square" rtlCol="0" anchor="t">
            <a:spAutoFit/>
          </a:bodyPr>
          <a:lstStyle/>
          <a:p>
            <a:r>
              <a:rPr lang="en-US" altLang="zh-CN" sz="2400" b="1">
                <a:solidFill>
                  <a:srgbClr val="0174AB"/>
                </a:solidFill>
                <a:latin typeface="Times New Roman" panose="02020603050405020304" pitchFamily="18" charset="0"/>
                <a:cs typeface="Times New Roman" panose="02020603050405020304" pitchFamily="18" charset="0"/>
              </a:rPr>
              <a:t>Theorem 1: The stability of CQSDEs </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2D9C475-E629-C137-ED51-F6C1E457C758}"/>
              </a:ext>
            </a:extLst>
          </p:cNvPr>
          <p:cNvPicPr>
            <a:picLocks noChangeAspect="1"/>
          </p:cNvPicPr>
          <p:nvPr/>
        </p:nvPicPr>
        <p:blipFill>
          <a:blip r:embed="rId3"/>
          <a:stretch>
            <a:fillRect/>
          </a:stretch>
        </p:blipFill>
        <p:spPr>
          <a:xfrm>
            <a:off x="457698" y="3587252"/>
            <a:ext cx="5209674" cy="2785988"/>
          </a:xfrm>
          <a:prstGeom prst="rect">
            <a:avLst/>
          </a:prstGeom>
        </p:spPr>
      </p:pic>
      <p:pic>
        <p:nvPicPr>
          <p:cNvPr id="14" name="图片 13">
            <a:extLst>
              <a:ext uri="{FF2B5EF4-FFF2-40B4-BE49-F238E27FC236}">
                <a16:creationId xmlns:a16="http://schemas.microsoft.com/office/drawing/2014/main" id="{A7F3687A-F297-0C59-E45F-2BF97A8F9834}"/>
              </a:ext>
            </a:extLst>
          </p:cNvPr>
          <p:cNvPicPr>
            <a:picLocks noChangeAspect="1"/>
          </p:cNvPicPr>
          <p:nvPr/>
        </p:nvPicPr>
        <p:blipFill>
          <a:blip r:embed="rId4"/>
          <a:stretch>
            <a:fillRect/>
          </a:stretch>
        </p:blipFill>
        <p:spPr>
          <a:xfrm>
            <a:off x="6561385" y="3587252"/>
            <a:ext cx="5413786" cy="2865748"/>
          </a:xfrm>
          <a:prstGeom prst="rect">
            <a:avLst/>
          </a:prstGeom>
        </p:spPr>
      </p:pic>
      <p:pic>
        <p:nvPicPr>
          <p:cNvPr id="16" name="图片 15">
            <a:extLst>
              <a:ext uri="{FF2B5EF4-FFF2-40B4-BE49-F238E27FC236}">
                <a16:creationId xmlns:a16="http://schemas.microsoft.com/office/drawing/2014/main" id="{FABCE98E-CC51-6C16-B088-28515B083138}"/>
              </a:ext>
            </a:extLst>
          </p:cNvPr>
          <p:cNvPicPr>
            <a:picLocks noChangeAspect="1"/>
          </p:cNvPicPr>
          <p:nvPr/>
        </p:nvPicPr>
        <p:blipFill>
          <a:blip r:embed="rId5"/>
          <a:stretch>
            <a:fillRect/>
          </a:stretch>
        </p:blipFill>
        <p:spPr>
          <a:xfrm>
            <a:off x="6087085" y="1224502"/>
            <a:ext cx="5327071" cy="216694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4C4D93E-CFEF-95C4-371E-98A70C40AB48}"/>
                  </a:ext>
                </a:extLst>
              </p:cNvPr>
              <p:cNvSpPr txBox="1"/>
              <p:nvPr/>
            </p:nvSpPr>
            <p:spPr>
              <a:xfrm>
                <a:off x="46590" y="2539637"/>
                <a:ext cx="5077865" cy="923330"/>
              </a:xfrm>
              <a:prstGeom prst="rect">
                <a:avLst/>
              </a:prstGeom>
              <a:noFill/>
            </p:spPr>
            <p:txBody>
              <a:bodyPr wrap="none" rtlCol="0">
                <a:spAutoFit/>
              </a:bodyPr>
              <a:lstStyle/>
              <a:p>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𝑽</m:t>
                        </m:r>
                        <m:r>
                          <a:rPr lang="en-US" altLang="zh-CN" b="1" i="1" smtClean="0">
                            <a:latin typeface="Cambria Math" panose="02040503050406030204" pitchFamily="18" charset="0"/>
                          </a:rPr>
                          <m:t>(</m:t>
                        </m:r>
                        <m:r>
                          <a:rPr lang="en-US" altLang="zh-CN" b="1" i="1">
                            <a:latin typeface="Cambria Math" panose="02040503050406030204" pitchFamily="18" charset="0"/>
                          </a:rPr>
                          <m:t>𝒕</m:t>
                        </m:r>
                        <m:r>
                          <a:rPr lang="en-US" altLang="zh-CN" b="1" i="1" smtClean="0">
                            <a:latin typeface="Cambria Math" panose="02040503050406030204" pitchFamily="18" charset="0"/>
                          </a:rPr>
                          <m:t>)</m:t>
                        </m:r>
                      </m:e>
                    </m:d>
                  </m:oMath>
                </a14:m>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抽象能量，代表通过多次观测量子态能量</a:t>
                </a:r>
                <a:endParaRPr lang="en-US" altLang="zh-CN" b="1">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smtClean="0">
                        <a:latin typeface="Cambria Math" panose="02040503050406030204" pitchFamily="18" charset="0"/>
                      </a:rPr>
                      <m:t>)</m:t>
                    </m:r>
                  </m:oMath>
                </a14:m>
                <a:r>
                  <a:rPr lang="zh-CN" altLang="en-US" b="1">
                    <a:latin typeface="微软雅黑" panose="020B0503020204020204" pitchFamily="34" charset="-122"/>
                    <a:ea typeface="微软雅黑" panose="020B0503020204020204" pitchFamily="34" charset="-122"/>
                  </a:rPr>
                  <a:t>获得的期望值。</a:t>
                </a:r>
                <a:endParaRPr lang="en-US" altLang="zh-CN" b="1">
                  <a:latin typeface="微软雅黑" panose="020B0503020204020204" pitchFamily="34" charset="-122"/>
                  <a:ea typeface="微软雅黑" panose="020B0503020204020204" pitchFamily="34" charset="-122"/>
                </a:endParaRPr>
              </a:p>
              <a:p>
                <a:endParaRPr lang="zh-CN" altLang="en-US" b="1">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94C4D93E-CFEF-95C4-371E-98A70C40AB48}"/>
                  </a:ext>
                </a:extLst>
              </p:cNvPr>
              <p:cNvSpPr txBox="1">
                <a:spLocks noRot="1" noChangeAspect="1" noMove="1" noResize="1" noEditPoints="1" noAdjustHandles="1" noChangeArrowheads="1" noChangeShapeType="1" noTextEdit="1"/>
              </p:cNvSpPr>
              <p:nvPr/>
            </p:nvSpPr>
            <p:spPr>
              <a:xfrm>
                <a:off x="46590" y="2539637"/>
                <a:ext cx="5077865" cy="923330"/>
              </a:xfrm>
              <a:prstGeom prst="rect">
                <a:avLst/>
              </a:prstGeom>
              <a:blipFill>
                <a:blip r:embed="rId6"/>
                <a:stretch>
                  <a:fillRect t="-3974" r="-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119925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Research Inspiration</a:t>
            </a:r>
          </a:p>
        </p:txBody>
      </p:sp>
      <p:sp>
        <p:nvSpPr>
          <p:cNvPr id="5" name="文本框 4">
            <a:extLst>
              <a:ext uri="{FF2B5EF4-FFF2-40B4-BE49-F238E27FC236}">
                <a16:creationId xmlns:a16="http://schemas.microsoft.com/office/drawing/2014/main" id="{0362B3DD-DDF0-395F-A2ED-B7C4FFB06FEC}"/>
              </a:ext>
            </a:extLst>
          </p:cNvPr>
          <p:cNvSpPr txBox="1"/>
          <p:nvPr/>
        </p:nvSpPr>
        <p:spPr>
          <a:xfrm>
            <a:off x="876854" y="1988601"/>
            <a:ext cx="11195146" cy="523220"/>
          </a:xfrm>
          <a:prstGeom prst="rect">
            <a:avLst/>
          </a:prstGeom>
          <a:noFill/>
        </p:spPr>
        <p:txBody>
          <a:bodyPr wrap="square">
            <a:spAutoFit/>
          </a:bodyPr>
          <a:lstStyle/>
          <a:p>
            <a:r>
              <a:rPr lang="en-US" altLang="zh-CN" sz="2800" b="1">
                <a:latin typeface="Arial" panose="020B0604020202020204" pitchFamily="34" charset="0"/>
                <a:cs typeface="Arial" panose="020B0604020202020204" pitchFamily="34" charset="0"/>
              </a:rPr>
              <a:t>Quantum Encoding + Uncertainty Metric + Control Performance</a:t>
            </a:r>
            <a:endParaRPr lang="zh-CN" altLang="en-US" sz="2800" b="1">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8E18B730-80FF-CCD1-CC0C-865ECA365130}"/>
              </a:ext>
            </a:extLst>
          </p:cNvPr>
          <p:cNvSpPr txBox="1"/>
          <p:nvPr/>
        </p:nvSpPr>
        <p:spPr>
          <a:xfrm>
            <a:off x="2315999" y="876841"/>
            <a:ext cx="7560000" cy="523220"/>
          </a:xfrm>
          <a:prstGeom prst="rect">
            <a:avLst/>
          </a:prstGeom>
          <a:noFill/>
        </p:spPr>
        <p:txBody>
          <a:bodyPr wrap="square">
            <a:spAutoFit/>
          </a:bodyPr>
          <a:lstStyle/>
          <a:p>
            <a:r>
              <a:rPr lang="en-US" altLang="zh-CN" sz="2800" b="1">
                <a:latin typeface="Arial" panose="020B0604020202020204" pitchFamily="34" charset="0"/>
                <a:cs typeface="Arial" panose="020B0604020202020204" pitchFamily="34" charset="0"/>
              </a:rPr>
              <a:t>Filtering and Control of Quantum Systems</a:t>
            </a:r>
            <a:endParaRPr lang="zh-CN" altLang="en-US" sz="2800" b="1">
              <a:latin typeface="Arial" panose="020B0604020202020204" pitchFamily="34" charset="0"/>
              <a:cs typeface="Arial" panose="020B0604020202020204" pitchFamily="34" charset="0"/>
            </a:endParaRPr>
          </a:p>
        </p:txBody>
      </p:sp>
      <p:cxnSp>
        <p:nvCxnSpPr>
          <p:cNvPr id="8" name="直接箭头连接符 7">
            <a:extLst>
              <a:ext uri="{FF2B5EF4-FFF2-40B4-BE49-F238E27FC236}">
                <a16:creationId xmlns:a16="http://schemas.microsoft.com/office/drawing/2014/main" id="{77EE39F1-568A-D207-248B-41E0EEDCFB27}"/>
              </a:ext>
            </a:extLst>
          </p:cNvPr>
          <p:cNvCxnSpPr>
            <a:cxnSpLocks/>
            <a:stCxn id="6" idx="2"/>
          </p:cNvCxnSpPr>
          <p:nvPr/>
        </p:nvCxnSpPr>
        <p:spPr>
          <a:xfrm>
            <a:off x="6095999" y="1400061"/>
            <a:ext cx="0" cy="6609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82C763D-65E1-1F04-017F-8636CDCFBFB8}"/>
              </a:ext>
            </a:extLst>
          </p:cNvPr>
          <p:cNvSpPr txBox="1"/>
          <p:nvPr/>
        </p:nvSpPr>
        <p:spPr>
          <a:xfrm>
            <a:off x="2136000" y="2399271"/>
            <a:ext cx="7994496" cy="584775"/>
          </a:xfrm>
          <a:prstGeom prst="rect">
            <a:avLst/>
          </a:prstGeom>
          <a:noFill/>
        </p:spPr>
        <p:txBody>
          <a:bodyPr wrap="none" rtlCol="0">
            <a:spAutoFit/>
          </a:bodyPr>
          <a:lstStyle/>
          <a:p>
            <a:r>
              <a:rPr lang="zh-CN" altLang="en-US" sz="3200">
                <a:latin typeface="微软雅黑" panose="020B0503020204020204" pitchFamily="34" charset="-122"/>
                <a:ea typeface="微软雅黑" panose="020B0503020204020204" pitchFamily="34" charset="-122"/>
              </a:rPr>
              <a:t>①                            ②                        ③</a:t>
            </a:r>
            <a:endParaRPr lang="zh-CN" altLang="en-US" sz="3200"/>
          </a:p>
        </p:txBody>
      </p:sp>
      <p:sp>
        <p:nvSpPr>
          <p:cNvPr id="13" name="文本框 12">
            <a:extLst>
              <a:ext uri="{FF2B5EF4-FFF2-40B4-BE49-F238E27FC236}">
                <a16:creationId xmlns:a16="http://schemas.microsoft.com/office/drawing/2014/main" id="{387B7357-2020-9328-B29E-F3E36F616712}"/>
              </a:ext>
            </a:extLst>
          </p:cNvPr>
          <p:cNvSpPr txBox="1"/>
          <p:nvPr/>
        </p:nvSpPr>
        <p:spPr>
          <a:xfrm>
            <a:off x="1128000" y="3174935"/>
            <a:ext cx="10800000" cy="1015663"/>
          </a:xfrm>
          <a:prstGeom prst="rect">
            <a:avLst/>
          </a:prstGeom>
          <a:noFill/>
        </p:spPr>
        <p:txBody>
          <a:bodyPr wrap="square">
            <a:spAutoFit/>
          </a:bodyPr>
          <a:lstStyle/>
          <a:p>
            <a:r>
              <a:rPr lang="zh-CN" altLang="en-US" sz="2000">
                <a:latin typeface="微软雅黑" panose="020B0503020204020204" pitchFamily="34" charset="-122"/>
                <a:ea typeface="微软雅黑" panose="020B0503020204020204" pitchFamily="34" charset="-122"/>
              </a:rPr>
              <a:t>①</a:t>
            </a:r>
            <a:r>
              <a:rPr lang="en-US" altLang="zh-CN" sz="2000">
                <a:latin typeface="微软雅黑" panose="020B0503020204020204" pitchFamily="34" charset="-122"/>
                <a:ea typeface="微软雅黑" panose="020B0503020204020204" pitchFamily="34" charset="-122"/>
              </a:rPr>
              <a:t>: </a:t>
            </a:r>
            <a:r>
              <a:rPr lang="en-US" altLang="zh-CN" sz="2000">
                <a:latin typeface="Arial" panose="020B0604020202020204" pitchFamily="34" charset="0"/>
                <a:ea typeface="微软雅黑" panose="020B0503020204020204" pitchFamily="34" charset="-122"/>
                <a:cs typeface="Arial" panose="020B0604020202020204" pitchFamily="34" charset="0"/>
              </a:rPr>
              <a:t>Enabling </a:t>
            </a:r>
            <a:r>
              <a:rPr lang="en-US" altLang="zh-CN" sz="2000" b="1">
                <a:solidFill>
                  <a:srgbClr val="FF0000"/>
                </a:solidFill>
                <a:latin typeface="Arial" panose="020B0604020202020204" pitchFamily="34" charset="0"/>
                <a:ea typeface="微软雅黑" panose="020B0503020204020204" pitchFamily="34" charset="-122"/>
                <a:cs typeface="Arial" panose="020B0604020202020204" pitchFamily="34" charset="0"/>
              </a:rPr>
              <a:t>conversion</a:t>
            </a:r>
            <a:r>
              <a:rPr lang="en-US" altLang="zh-CN" sz="2000">
                <a:latin typeface="Arial" panose="020B0604020202020204" pitchFamily="34" charset="0"/>
                <a:ea typeface="微软雅黑" panose="020B0503020204020204" pitchFamily="34" charset="-122"/>
                <a:cs typeface="Arial" panose="020B0604020202020204" pitchFamily="34" charset="0"/>
              </a:rPr>
              <a:t> between </a:t>
            </a:r>
            <a:r>
              <a:rPr lang="en-US" altLang="zh-CN" sz="2000" b="1">
                <a:solidFill>
                  <a:srgbClr val="0070C0"/>
                </a:solidFill>
                <a:latin typeface="Arial" panose="020B0604020202020204" pitchFamily="34" charset="0"/>
                <a:ea typeface="微软雅黑" panose="020B0503020204020204" pitchFamily="34" charset="-122"/>
                <a:cs typeface="Arial" panose="020B0604020202020204" pitchFamily="34" charset="0"/>
              </a:rPr>
              <a:t>classical</a:t>
            </a:r>
            <a:r>
              <a:rPr lang="en-US" altLang="zh-CN" sz="2000">
                <a:latin typeface="Arial" panose="020B0604020202020204" pitchFamily="34" charset="0"/>
                <a:ea typeface="微软雅黑" panose="020B0503020204020204" pitchFamily="34" charset="-122"/>
                <a:cs typeface="Arial" panose="020B0604020202020204" pitchFamily="34" charset="0"/>
              </a:rPr>
              <a:t> and </a:t>
            </a:r>
            <a:r>
              <a:rPr lang="en-US" altLang="zh-CN" sz="2000" b="1">
                <a:solidFill>
                  <a:srgbClr val="0070C0"/>
                </a:solidFill>
                <a:latin typeface="Arial" panose="020B0604020202020204" pitchFamily="34" charset="0"/>
                <a:ea typeface="微软雅黑" panose="020B0503020204020204" pitchFamily="34" charset="-122"/>
                <a:cs typeface="Arial" panose="020B0604020202020204" pitchFamily="34" charset="0"/>
              </a:rPr>
              <a:t>quantum systems </a:t>
            </a:r>
            <a:r>
              <a:rPr lang="en-US" altLang="zh-CN" sz="2000">
                <a:latin typeface="Arial" panose="020B0604020202020204" pitchFamily="34" charset="0"/>
                <a:ea typeface="微软雅黑" panose="020B0503020204020204" pitchFamily="34" charset="-122"/>
                <a:cs typeface="Arial" panose="020B0604020202020204" pitchFamily="34" charset="0"/>
              </a:rPr>
              <a:t>through quantum encoding, while enhancing representativeness (rotation encoding, VQC) and disturbance resistance (coherence encoding).(Promising!)</a:t>
            </a:r>
            <a:endParaRPr lang="zh-CN" altLang="en-US" sz="200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55CF6435-B1AB-AFBF-9B6C-6C2B3AAB2D79}"/>
              </a:ext>
            </a:extLst>
          </p:cNvPr>
          <p:cNvSpPr txBox="1"/>
          <p:nvPr/>
        </p:nvSpPr>
        <p:spPr>
          <a:xfrm>
            <a:off x="1128000" y="4356235"/>
            <a:ext cx="10800000" cy="707886"/>
          </a:xfrm>
          <a:prstGeom prst="rect">
            <a:avLst/>
          </a:prstGeom>
          <a:noFill/>
        </p:spPr>
        <p:txBody>
          <a:bodyPr wrap="square">
            <a:spAutoFit/>
          </a:bodyPr>
          <a:lstStyle/>
          <a:p>
            <a:r>
              <a:rPr lang="zh-CN" altLang="en-US" sz="2000">
                <a:latin typeface="Arial" panose="020B0604020202020204" pitchFamily="34" charset="0"/>
                <a:ea typeface="微软雅黑" panose="020B0503020204020204" pitchFamily="34" charset="-122"/>
                <a:cs typeface="Arial" panose="020B0604020202020204" pitchFamily="34" charset="0"/>
              </a:rPr>
              <a:t>② </a:t>
            </a:r>
            <a:r>
              <a:rPr lang="en-US" altLang="zh-CN" sz="2000">
                <a:latin typeface="Arial" panose="020B0604020202020204" pitchFamily="34" charset="0"/>
                <a:ea typeface="微软雅黑" panose="020B0503020204020204" pitchFamily="34" charset="-122"/>
                <a:cs typeface="Arial" panose="020B0604020202020204" pitchFamily="34" charset="0"/>
              </a:rPr>
              <a:t>: Methods for measuring quantum uncertainty under </a:t>
            </a:r>
            <a:r>
              <a:rPr lang="en-US" altLang="zh-CN" sz="2000" b="1">
                <a:solidFill>
                  <a:srgbClr val="FF0000"/>
                </a:solidFill>
                <a:latin typeface="Arial" panose="020B0604020202020204" pitchFamily="34" charset="0"/>
                <a:ea typeface="微软雅黑" panose="020B0503020204020204" pitchFamily="34" charset="-122"/>
                <a:cs typeface="Arial" panose="020B0604020202020204" pitchFamily="34" charset="0"/>
              </a:rPr>
              <a:t>various coupling </a:t>
            </a:r>
            <a:r>
              <a:rPr lang="en-US" altLang="zh-CN" sz="2000">
                <a:latin typeface="Arial" panose="020B0604020202020204" pitchFamily="34" charset="0"/>
                <a:ea typeface="微软雅黑" panose="020B0503020204020204" pitchFamily="34" charset="-122"/>
                <a:cs typeface="Arial" panose="020B0604020202020204" pitchFamily="34" charset="0"/>
              </a:rPr>
              <a:t>conditions are crucial for advancing the development of quantum computing.(vary hardly!)</a:t>
            </a:r>
            <a:endParaRPr lang="zh-CN" altLang="en-US" sz="200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69E5A9E-4158-C5BD-33DA-790CFF911F31}"/>
              </a:ext>
            </a:extLst>
          </p:cNvPr>
          <p:cNvSpPr txBox="1"/>
          <p:nvPr/>
        </p:nvSpPr>
        <p:spPr>
          <a:xfrm>
            <a:off x="1087991" y="5272431"/>
            <a:ext cx="10800000" cy="707886"/>
          </a:xfrm>
          <a:prstGeom prst="rect">
            <a:avLst/>
          </a:prstGeom>
          <a:noFill/>
        </p:spPr>
        <p:txBody>
          <a:bodyPr wrap="square">
            <a:spAutoFit/>
          </a:bodyPr>
          <a:lstStyle/>
          <a:p>
            <a:r>
              <a:rPr lang="zh-CN" altLang="en-US" sz="2000">
                <a:latin typeface="微软雅黑" panose="020B0503020204020204" pitchFamily="34" charset="-122"/>
                <a:ea typeface="微软雅黑" panose="020B0503020204020204" pitchFamily="34" charset="-122"/>
              </a:rPr>
              <a:t>③</a:t>
            </a:r>
            <a:r>
              <a:rPr lang="zh-CN" altLang="en-US" sz="2000">
                <a:latin typeface="Arial" panose="020B0604020202020204" pitchFamily="34" charset="0"/>
                <a:ea typeface="微软雅黑" panose="020B0503020204020204" pitchFamily="34" charset="-122"/>
                <a:cs typeface="Arial" panose="020B0604020202020204" pitchFamily="34" charset="0"/>
              </a:rPr>
              <a:t> </a:t>
            </a:r>
            <a:r>
              <a:rPr lang="en-US" altLang="zh-CN" sz="2000">
                <a:latin typeface="Arial" panose="020B0604020202020204" pitchFamily="34" charset="0"/>
                <a:ea typeface="微软雅黑" panose="020B0503020204020204" pitchFamily="34" charset="-122"/>
                <a:cs typeface="Arial" panose="020B0604020202020204" pitchFamily="34" charset="0"/>
              </a:rPr>
              <a:t>: Most control performance metrics are still calculated using </a:t>
            </a:r>
            <a:r>
              <a:rPr lang="en-US" altLang="zh-CN" sz="2000" b="1">
                <a:solidFill>
                  <a:srgbClr val="FF0000"/>
                </a:solidFill>
                <a:latin typeface="Arial" panose="020B0604020202020204" pitchFamily="34" charset="0"/>
                <a:ea typeface="微软雅黑" panose="020B0503020204020204" pitchFamily="34" charset="-122"/>
                <a:cs typeface="Arial" panose="020B0604020202020204" pitchFamily="34" charset="0"/>
              </a:rPr>
              <a:t>classical control methods</a:t>
            </a:r>
            <a:r>
              <a:rPr lang="en-US" altLang="zh-CN" sz="2000">
                <a:latin typeface="Arial" panose="020B0604020202020204" pitchFamily="34" charset="0"/>
                <a:ea typeface="微软雅黑" panose="020B0503020204020204" pitchFamily="34" charset="-122"/>
                <a:cs typeface="Arial" panose="020B0604020202020204" pitchFamily="34" charset="0"/>
              </a:rPr>
              <a:t>, but the resulting performance is relatively </a:t>
            </a:r>
            <a:r>
              <a:rPr lang="en-US" altLang="zh-CN" sz="2000" b="1">
                <a:solidFill>
                  <a:srgbClr val="FF0000"/>
                </a:solidFill>
                <a:latin typeface="Arial" panose="020B0604020202020204" pitchFamily="34" charset="0"/>
                <a:ea typeface="微软雅黑" panose="020B0503020204020204" pitchFamily="34" charset="-122"/>
                <a:cs typeface="Arial" panose="020B0604020202020204" pitchFamily="34" charset="0"/>
              </a:rPr>
              <a:t>conservative</a:t>
            </a:r>
            <a:r>
              <a:rPr lang="en-US" altLang="zh-CN" sz="2000">
                <a:latin typeface="Arial" panose="020B0604020202020204" pitchFamily="34" charset="0"/>
                <a:ea typeface="微软雅黑" panose="020B0503020204020204" pitchFamily="34" charset="-122"/>
                <a:cs typeface="Arial" panose="020B0604020202020204" pitchFamily="34" charset="0"/>
              </a:rPr>
              <a:t>. (Promising!)</a:t>
            </a:r>
            <a:endParaRPr lang="zh-CN" altLang="en-US" sz="2000">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p:cNvGrpSpPr/>
          <p:nvPr/>
        </p:nvGrpSpPr>
        <p:grpSpPr>
          <a:xfrm>
            <a:off x="0" y="6589920"/>
            <a:ext cx="12192001" cy="304800"/>
            <a:chOff x="0" y="6569404"/>
            <a:chExt cx="9144000" cy="288000"/>
          </a:xfrm>
        </p:grpSpPr>
        <p:sp>
          <p:nvSpPr>
            <p:cNvPr id="6" name="矩形 5"/>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p>
          </p:txBody>
        </p:sp>
        <p:sp>
          <p:nvSpPr>
            <p:cNvPr id="7" name="矩形 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ODViMzZiNjM3MmNkN2VkNDJmMDk5YWI0YzNjNDQ2OW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5146</TotalTime>
  <Words>7172</Words>
  <Application>Microsoft Office PowerPoint</Application>
  <PresentationFormat>宽屏</PresentationFormat>
  <Paragraphs>799</Paragraphs>
  <Slides>91</Slides>
  <Notes>91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91</vt:i4>
      </vt:variant>
    </vt:vector>
  </HeadingPairs>
  <TitlesOfParts>
    <vt:vector size="101" baseType="lpstr">
      <vt:lpstr>Inter</vt:lpstr>
      <vt:lpstr>微软雅黑</vt:lpstr>
      <vt:lpstr>Arial</vt:lpstr>
      <vt:lpstr>Calibri</vt:lpstr>
      <vt:lpstr>Calibri Light</vt:lpstr>
      <vt:lpstr>Cambria Math</vt:lpstr>
      <vt:lpstr>Montserrat</vt:lpstr>
      <vt:lpstr>Times New Roman</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jinghao liu</cp:lastModifiedBy>
  <cp:revision>2678</cp:revision>
  <dcterms:created xsi:type="dcterms:W3CDTF">2019-05-02T06:45:00Z</dcterms:created>
  <dcterms:modified xsi:type="dcterms:W3CDTF">2025-12-01T00:04:50Z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D87C3B92FDC749DEB59DD32930CFB9ED_13</vt:lpwstr>
  </property>
</Properties>
</file>